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256" r:id="rId2"/>
    <p:sldId id="337" r:id="rId3"/>
    <p:sldId id="317" r:id="rId4"/>
    <p:sldId id="318" r:id="rId5"/>
    <p:sldId id="319" r:id="rId6"/>
    <p:sldId id="320" r:id="rId7"/>
    <p:sldId id="329" r:id="rId8"/>
    <p:sldId id="330" r:id="rId9"/>
    <p:sldId id="331" r:id="rId10"/>
    <p:sldId id="332" r:id="rId11"/>
    <p:sldId id="321" r:id="rId12"/>
    <p:sldId id="322" r:id="rId13"/>
    <p:sldId id="323" r:id="rId14"/>
    <p:sldId id="333" r:id="rId15"/>
    <p:sldId id="334" r:id="rId16"/>
    <p:sldId id="336" r:id="rId17"/>
    <p:sldId id="324" r:id="rId18"/>
    <p:sldId id="327" r:id="rId19"/>
    <p:sldId id="325" r:id="rId20"/>
    <p:sldId id="326" r:id="rId21"/>
    <p:sldId id="328" r:id="rId22"/>
    <p:sldId id="315" r:id="rId23"/>
    <p:sldId id="335" r:id="rId24"/>
    <p:sldId id="316" r:id="rId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C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62" autoAdjust="0"/>
    <p:restoredTop sz="95037" autoAdjust="0"/>
  </p:normalViewPr>
  <p:slideViewPr>
    <p:cSldViewPr>
      <p:cViewPr>
        <p:scale>
          <a:sx n="90" d="100"/>
          <a:sy n="90" d="100"/>
        </p:scale>
        <p:origin x="-1088"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F073C4B-4024-BD48-B0C5-27C33C7E5751}" type="slidenum">
              <a:rPr lang="en-US"/>
              <a:pPr/>
              <a:t>‹#›</a:t>
            </a:fld>
            <a:endParaRPr lang="en-US"/>
          </a:p>
        </p:txBody>
      </p:sp>
    </p:spTree>
    <p:extLst>
      <p:ext uri="{BB962C8B-B14F-4D97-AF65-F5344CB8AC3E}">
        <p14:creationId xmlns:p14="http://schemas.microsoft.com/office/powerpoint/2010/main" val="10771949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mn-cs"/>
      </a:defRPr>
    </a:lvl1pPr>
    <a:lvl2pPr marL="457200" algn="l" rtl="0" fontAlgn="base">
      <a:spcBef>
        <a:spcPct val="30000"/>
      </a:spcBef>
      <a:spcAft>
        <a:spcPct val="0"/>
      </a:spcAft>
      <a:defRPr sz="1200" kern="1200">
        <a:solidFill>
          <a:schemeClr val="tx1"/>
        </a:solidFill>
        <a:latin typeface="Times" charset="0"/>
        <a:ea typeface="ＭＳ Ｐゴシック" charset="0"/>
        <a:cs typeface="+mn-cs"/>
      </a:defRPr>
    </a:lvl2pPr>
    <a:lvl3pPr marL="914400" algn="l" rtl="0" fontAlgn="base">
      <a:spcBef>
        <a:spcPct val="30000"/>
      </a:spcBef>
      <a:spcAft>
        <a:spcPct val="0"/>
      </a:spcAft>
      <a:defRPr sz="1200" kern="1200">
        <a:solidFill>
          <a:schemeClr val="tx1"/>
        </a:solidFill>
        <a:latin typeface="Times"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859E15-B0AE-4745-837A-484A47BF47C4}" type="slidenum">
              <a:rPr lang="en-US"/>
              <a:pPr/>
              <a:t>1</a:t>
            </a:fld>
            <a:endParaRPr lang="en-US" dirty="0"/>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p:txBody>
          <a:bodyPr/>
          <a:lstStyle/>
          <a:p>
            <a:endParaRPr lang="en-US" baseline="0" dirty="0"/>
          </a:p>
          <a:p>
            <a:endParaRPr lang="en-US" baseline="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encountered my first NMO patient</a:t>
            </a:r>
            <a:r>
              <a:rPr lang="en-US" baseline="0" dirty="0"/>
              <a:t> one night as a junior resident on the inpatient service. Back then most people in the US called it </a:t>
            </a:r>
            <a:r>
              <a:rPr lang="en-US" baseline="0" dirty="0" err="1"/>
              <a:t>Devic’s</a:t>
            </a:r>
            <a:r>
              <a:rPr lang="en-US" baseline="0" dirty="0"/>
              <a:t> disease. Or </a:t>
            </a:r>
            <a:r>
              <a:rPr lang="en-US" baseline="0" dirty="0" err="1"/>
              <a:t>DevIC’s</a:t>
            </a:r>
            <a:r>
              <a:rPr lang="en-US" baseline="0" dirty="0"/>
              <a:t>, because of this man, Dr </a:t>
            </a:r>
            <a:r>
              <a:rPr lang="en-US" baseline="0" dirty="0" err="1"/>
              <a:t>Devic</a:t>
            </a:r>
            <a:r>
              <a:rPr lang="en-US" baseline="0" dirty="0"/>
              <a:t>. But actually, </a:t>
            </a:r>
          </a:p>
          <a:p>
            <a:endParaRPr lang="en-US" baseline="0" dirty="0"/>
          </a:p>
          <a:p>
            <a:r>
              <a:rPr lang="en-US" baseline="0" dirty="0"/>
              <a:t>The very first case report of a patient with simultaneous optic neuritis and transverse myelitis was published in 1870 by </a:t>
            </a:r>
            <a:r>
              <a:rPr lang="en-US" baseline="0" dirty="0" err="1"/>
              <a:t>Dr</a:t>
            </a:r>
            <a:r>
              <a:rPr lang="en-US" baseline="0" dirty="0"/>
              <a:t> </a:t>
            </a:r>
            <a:r>
              <a:rPr lang="en-US" baseline="0" dirty="0" err="1"/>
              <a:t>Allbutt</a:t>
            </a:r>
            <a:r>
              <a:rPr lang="en-US" baseline="0" dirty="0"/>
              <a:t> in the Lancet. He was a British-born physician practicing in Montreal but I guess his name didn’t lend itself well. </a:t>
            </a:r>
            <a:r>
              <a:rPr lang="en-US" baseline="0" dirty="0" err="1"/>
              <a:t>Allbutt’s</a:t>
            </a:r>
            <a:r>
              <a:rPr lang="en-US" baseline="0" dirty="0"/>
              <a:t> disease never really got any momentum. Eugene </a:t>
            </a:r>
            <a:r>
              <a:rPr lang="en-US" baseline="0" dirty="0" err="1"/>
              <a:t>Devic</a:t>
            </a:r>
            <a:r>
              <a:rPr lang="en-US" baseline="0" dirty="0"/>
              <a:t> and his graduate student came along 24 years later and published a case series of 16 patients with simultaneous (or near simultaneous) optic neuritis and transverse myelitis and they suggested that we should call this disease neuromyelitis optica. But for the next 100 years, most people referred to it as </a:t>
            </a:r>
            <a:r>
              <a:rPr lang="en-US" baseline="0" dirty="0" err="1"/>
              <a:t>Devic’s</a:t>
            </a:r>
            <a:r>
              <a:rPr lang="en-US" baseline="0" dirty="0"/>
              <a:t> disease.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F073C4B-4024-BD48-B0C5-27C33C7E5751}" type="slidenum">
              <a:rPr lang="en-US" smtClean="0"/>
              <a:pPr/>
              <a:t>2</a:t>
            </a:fld>
            <a:endParaRPr lang="en-US"/>
          </a:p>
        </p:txBody>
      </p:sp>
    </p:spTree>
    <p:extLst>
      <p:ext uri="{BB962C8B-B14F-4D97-AF65-F5344CB8AC3E}">
        <p14:creationId xmlns:p14="http://schemas.microsoft.com/office/powerpoint/2010/main" val="104804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encountered my first NMO patient</a:t>
            </a:r>
            <a:r>
              <a:rPr lang="en-US" baseline="0" dirty="0"/>
              <a:t> one night as a junior resident on the inpatient service. Back then most people in the US called it </a:t>
            </a:r>
            <a:r>
              <a:rPr lang="en-US" baseline="0" dirty="0" err="1"/>
              <a:t>Devic’s</a:t>
            </a:r>
            <a:r>
              <a:rPr lang="en-US" baseline="0" dirty="0"/>
              <a:t> disease. Or </a:t>
            </a:r>
            <a:r>
              <a:rPr lang="en-US" baseline="0" dirty="0" err="1"/>
              <a:t>DevIC’s</a:t>
            </a:r>
            <a:r>
              <a:rPr lang="en-US" baseline="0" dirty="0"/>
              <a:t>, because of this man, Dr </a:t>
            </a:r>
            <a:r>
              <a:rPr lang="en-US" baseline="0" dirty="0" err="1"/>
              <a:t>Devic</a:t>
            </a:r>
            <a:r>
              <a:rPr lang="en-US" baseline="0" dirty="0"/>
              <a:t>. But actually, </a:t>
            </a:r>
          </a:p>
          <a:p>
            <a:endParaRPr lang="en-US" baseline="0" dirty="0"/>
          </a:p>
          <a:p>
            <a:r>
              <a:rPr lang="en-US" baseline="0" dirty="0"/>
              <a:t>The very first case report of a patient with simultaneous optic neuritis and transverse myelitis was published in 1870 by </a:t>
            </a:r>
            <a:r>
              <a:rPr lang="en-US" baseline="0" dirty="0" err="1"/>
              <a:t>Dr</a:t>
            </a:r>
            <a:r>
              <a:rPr lang="en-US" baseline="0" dirty="0"/>
              <a:t> </a:t>
            </a:r>
            <a:r>
              <a:rPr lang="en-US" baseline="0" dirty="0" err="1"/>
              <a:t>Allbutt</a:t>
            </a:r>
            <a:r>
              <a:rPr lang="en-US" baseline="0" dirty="0"/>
              <a:t> in the Lancet. He was a British-born physician practicing in Montreal but I guess his name didn’t lend itself well. </a:t>
            </a:r>
            <a:r>
              <a:rPr lang="en-US" baseline="0" dirty="0" err="1"/>
              <a:t>Allbutt’s</a:t>
            </a:r>
            <a:r>
              <a:rPr lang="en-US" baseline="0" dirty="0"/>
              <a:t> disease never really got any momentum. Eugene </a:t>
            </a:r>
            <a:r>
              <a:rPr lang="en-US" baseline="0" dirty="0" err="1"/>
              <a:t>Devic</a:t>
            </a:r>
            <a:r>
              <a:rPr lang="en-US" baseline="0" dirty="0"/>
              <a:t> and his graduate student came along 24 years later and published a case series of 16 patients with simultaneous (or near simultaneous) optic neuritis and transverse myelitis and they suggested that we should call this disease neuromyelitis optica. But for the next 100 years, most people referred to it as </a:t>
            </a:r>
            <a:r>
              <a:rPr lang="en-US" baseline="0" dirty="0" err="1"/>
              <a:t>Devic’s</a:t>
            </a:r>
            <a:r>
              <a:rPr lang="en-US" baseline="0" dirty="0"/>
              <a:t> disease.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F073C4B-4024-BD48-B0C5-27C33C7E5751}" type="slidenum">
              <a:rPr lang="en-US" smtClean="0"/>
              <a:pPr/>
              <a:t>3</a:t>
            </a:fld>
            <a:endParaRPr lang="en-US"/>
          </a:p>
        </p:txBody>
      </p:sp>
    </p:spTree>
    <p:extLst>
      <p:ext uri="{BB962C8B-B14F-4D97-AF65-F5344CB8AC3E}">
        <p14:creationId xmlns:p14="http://schemas.microsoft.com/office/powerpoint/2010/main" val="104804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encountered my first NMO patient</a:t>
            </a:r>
            <a:r>
              <a:rPr lang="en-US" baseline="0" dirty="0"/>
              <a:t> one night as a junior resident on the inpatient service. Back then most people in the US called it </a:t>
            </a:r>
            <a:r>
              <a:rPr lang="en-US" baseline="0" dirty="0" err="1"/>
              <a:t>Devic’s</a:t>
            </a:r>
            <a:r>
              <a:rPr lang="en-US" baseline="0" dirty="0"/>
              <a:t> disease. Or </a:t>
            </a:r>
            <a:r>
              <a:rPr lang="en-US" baseline="0" dirty="0" err="1"/>
              <a:t>DevIC’s</a:t>
            </a:r>
            <a:r>
              <a:rPr lang="en-US" baseline="0" dirty="0"/>
              <a:t>, because of this man, Dr </a:t>
            </a:r>
            <a:r>
              <a:rPr lang="en-US" baseline="0" dirty="0" err="1"/>
              <a:t>Devic</a:t>
            </a:r>
            <a:r>
              <a:rPr lang="en-US" baseline="0" dirty="0"/>
              <a:t>. But actually, </a:t>
            </a:r>
          </a:p>
          <a:p>
            <a:endParaRPr lang="en-US" baseline="0" dirty="0"/>
          </a:p>
          <a:p>
            <a:r>
              <a:rPr lang="en-US" baseline="0" dirty="0"/>
              <a:t>The very first case report of a patient with simultaneous optic neuritis and transverse myelitis was published in 1870 by </a:t>
            </a:r>
            <a:r>
              <a:rPr lang="en-US" baseline="0" dirty="0" err="1"/>
              <a:t>Dr</a:t>
            </a:r>
            <a:r>
              <a:rPr lang="en-US" baseline="0" dirty="0"/>
              <a:t> </a:t>
            </a:r>
            <a:r>
              <a:rPr lang="en-US" baseline="0" dirty="0" err="1"/>
              <a:t>Allbutt</a:t>
            </a:r>
            <a:r>
              <a:rPr lang="en-US" baseline="0" dirty="0"/>
              <a:t> in the Lancet. He was a British-born physician practicing in Montreal but I guess his name didn’t lend itself well. </a:t>
            </a:r>
            <a:r>
              <a:rPr lang="en-US" baseline="0" dirty="0" err="1"/>
              <a:t>Allbutt’s</a:t>
            </a:r>
            <a:r>
              <a:rPr lang="en-US" baseline="0" dirty="0"/>
              <a:t> disease never really got any momentum. Eugene </a:t>
            </a:r>
            <a:r>
              <a:rPr lang="en-US" baseline="0" dirty="0" err="1"/>
              <a:t>Devic</a:t>
            </a:r>
            <a:r>
              <a:rPr lang="en-US" baseline="0" dirty="0"/>
              <a:t> and his graduate student came along 24 years later and published a case series of 16 patients with simultaneous (or near simultaneous) optic neuritis and transverse myelitis and they suggested that we should call this disease neuromyelitis optica. But for the next 100 years, most people referred to it as </a:t>
            </a:r>
            <a:r>
              <a:rPr lang="en-US" baseline="0" dirty="0" err="1"/>
              <a:t>Devic’s</a:t>
            </a:r>
            <a:r>
              <a:rPr lang="en-US" baseline="0" dirty="0"/>
              <a:t> disease.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F073C4B-4024-BD48-B0C5-27C33C7E5751}" type="slidenum">
              <a:rPr lang="en-US" smtClean="0"/>
              <a:pPr/>
              <a:t>4</a:t>
            </a:fld>
            <a:endParaRPr lang="en-US"/>
          </a:p>
        </p:txBody>
      </p:sp>
    </p:spTree>
    <p:extLst>
      <p:ext uri="{BB962C8B-B14F-4D97-AF65-F5344CB8AC3E}">
        <p14:creationId xmlns:p14="http://schemas.microsoft.com/office/powerpoint/2010/main" val="731613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a:solidFill>
            <a:srgbClr val="FFFFFF"/>
          </a:solidFill>
          <a:ln/>
        </p:spPr>
      </p:sp>
      <p:sp>
        <p:nvSpPr>
          <p:cNvPr id="7170" name="Rectangle 2"/>
          <p:cNvSpPr>
            <a:spLocks noGrp="1" noChangeArrowheads="1"/>
          </p:cNvSpPr>
          <p:nvPr>
            <p:ph type="body" idx="1"/>
          </p:nvPr>
        </p:nvSpPr>
        <p:spPr>
          <a:ln/>
        </p:spPr>
        <p:txBody>
          <a:bodyPr/>
          <a:lstStyle/>
          <a:p>
            <a:pPr eaLnBrk="1" hangingPunct="1">
              <a:spcBef>
                <a:spcPts val="425"/>
              </a:spcBef>
              <a:defRPr/>
            </a:pPr>
            <a:r>
              <a:rPr lang="en-US" dirty="0">
                <a:solidFill>
                  <a:srgbClr val="000000"/>
                </a:solidFill>
                <a:latin typeface="Times" charset="0"/>
                <a:cs typeface="Times" charset="0"/>
                <a:sym typeface="Times" charset="0"/>
              </a:rPr>
              <a:t>Summary</a:t>
            </a:r>
          </a:p>
          <a:p>
            <a:pPr eaLnBrk="1" hangingPunct="1">
              <a:spcBef>
                <a:spcPts val="425"/>
              </a:spcBef>
              <a:defRPr/>
            </a:pPr>
            <a:endParaRPr lang="en-US" dirty="0">
              <a:solidFill>
                <a:srgbClr val="000000"/>
              </a:solidFill>
              <a:latin typeface="Times" charset="0"/>
              <a:cs typeface="Times" charset="0"/>
              <a:sym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a:solidFill>
            <a:srgbClr val="FFFFFF"/>
          </a:solidFill>
          <a:ln/>
        </p:spPr>
      </p:sp>
      <p:sp>
        <p:nvSpPr>
          <p:cNvPr id="7170" name="Rectangle 2"/>
          <p:cNvSpPr>
            <a:spLocks noGrp="1" noChangeArrowheads="1"/>
          </p:cNvSpPr>
          <p:nvPr>
            <p:ph type="body" idx="1"/>
          </p:nvPr>
        </p:nvSpPr>
        <p:spPr>
          <a:ln/>
        </p:spPr>
        <p:txBody>
          <a:bodyPr/>
          <a:lstStyle/>
          <a:p>
            <a:pPr eaLnBrk="1" hangingPunct="1">
              <a:spcBef>
                <a:spcPts val="425"/>
              </a:spcBef>
              <a:defRPr/>
            </a:pPr>
            <a:r>
              <a:rPr lang="en-US" dirty="0">
                <a:solidFill>
                  <a:srgbClr val="000000"/>
                </a:solidFill>
                <a:latin typeface="Times" charset="0"/>
                <a:cs typeface="Times" charset="0"/>
                <a:sym typeface="Times" charset="0"/>
              </a:rPr>
              <a:t>Summary</a:t>
            </a:r>
          </a:p>
          <a:p>
            <a:pPr eaLnBrk="1" hangingPunct="1">
              <a:spcBef>
                <a:spcPts val="425"/>
              </a:spcBef>
              <a:defRPr/>
            </a:pPr>
            <a:endParaRPr lang="en-US" dirty="0">
              <a:solidFill>
                <a:srgbClr val="000000"/>
              </a:solidFill>
              <a:latin typeface="Times" charset="0"/>
              <a:cs typeface="Times" charset="0"/>
              <a:sym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Rot="1" noChangeAspect="1" noChangeArrowheads="1"/>
          </p:cNvSpPr>
          <p:nvPr>
            <p:ph type="sldImg"/>
          </p:nvPr>
        </p:nvSpPr>
        <p:spPr>
          <a:solidFill>
            <a:srgbClr val="FFFFFF"/>
          </a:solidFill>
          <a:ln/>
        </p:spPr>
      </p:sp>
      <p:sp>
        <p:nvSpPr>
          <p:cNvPr id="7170" name="Rectangle 2"/>
          <p:cNvSpPr>
            <a:spLocks noGrp="1" noChangeArrowheads="1"/>
          </p:cNvSpPr>
          <p:nvPr>
            <p:ph type="body" idx="1"/>
          </p:nvPr>
        </p:nvSpPr>
        <p:spPr>
          <a:ln/>
        </p:spPr>
        <p:txBody>
          <a:bodyPr/>
          <a:lstStyle/>
          <a:p>
            <a:pPr eaLnBrk="1" hangingPunct="1">
              <a:spcBef>
                <a:spcPts val="425"/>
              </a:spcBef>
              <a:defRPr/>
            </a:pPr>
            <a:r>
              <a:rPr lang="en-US" dirty="0">
                <a:solidFill>
                  <a:srgbClr val="000000"/>
                </a:solidFill>
                <a:latin typeface="Times" charset="0"/>
                <a:cs typeface="Times" charset="0"/>
                <a:sym typeface="Times" charset="0"/>
              </a:rPr>
              <a:t>Summary</a:t>
            </a:r>
          </a:p>
          <a:p>
            <a:pPr eaLnBrk="1" hangingPunct="1">
              <a:spcBef>
                <a:spcPts val="425"/>
              </a:spcBef>
              <a:defRPr/>
            </a:pPr>
            <a:endParaRPr lang="en-US" dirty="0">
              <a:solidFill>
                <a:srgbClr val="000000"/>
              </a:solidFill>
              <a:latin typeface="Times" charset="0"/>
              <a:cs typeface="Times" charset="0"/>
              <a:sym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59" name="Picture 11" descr="PP_Title_A.jpg                                                 0033966FKarls G4                       C0DC18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ctrTitle"/>
          </p:nvPr>
        </p:nvSpPr>
        <p:spPr>
          <a:xfrm>
            <a:off x="809625" y="4076700"/>
            <a:ext cx="7800975" cy="1143000"/>
          </a:xfrm>
        </p:spPr>
        <p:txBody>
          <a:bodyPr/>
          <a:lstStyle>
            <a:lvl1pPr>
              <a:defRPr/>
            </a:lvl1pPr>
          </a:lstStyle>
          <a:p>
            <a:pPr lvl="0"/>
            <a:r>
              <a:rPr lang="en-US" noProof="0"/>
              <a:t>Click to edit Master title style</a:t>
            </a:r>
          </a:p>
        </p:txBody>
      </p:sp>
      <p:sp>
        <p:nvSpPr>
          <p:cNvPr id="2052" name="Rectangle 4"/>
          <p:cNvSpPr>
            <a:spLocks noGrp="1" noChangeArrowheads="1"/>
          </p:cNvSpPr>
          <p:nvPr>
            <p:ph type="subTitle" idx="1"/>
          </p:nvPr>
        </p:nvSpPr>
        <p:spPr>
          <a:xfrm>
            <a:off x="809625" y="5257800"/>
            <a:ext cx="7800975" cy="914400"/>
          </a:xfrm>
        </p:spPr>
        <p:txBody>
          <a:bodyPr/>
          <a:lstStyle>
            <a:lvl1pPr marL="0" indent="0">
              <a:buFontTx/>
              <a:buNone/>
              <a:defRPr sz="2400"/>
            </a:lvl1pPr>
          </a:lstStyle>
          <a:p>
            <a:pPr lvl="0"/>
            <a:r>
              <a:rPr lang="en-US" noProof="0"/>
              <a:t>Click to edit Master subtitle style</a:t>
            </a:r>
          </a:p>
        </p:txBody>
      </p:sp>
      <p:sp>
        <p:nvSpPr>
          <p:cNvPr id="2053" name="Rectangle 5"/>
          <p:cNvSpPr>
            <a:spLocks noGrp="1" noChangeArrowheads="1"/>
          </p:cNvSpPr>
          <p:nvPr>
            <p:ph type="dt" sz="half" idx="2"/>
          </p:nvPr>
        </p:nvSpPr>
        <p:spPr bwMode="auto">
          <a:xfrm>
            <a:off x="819150" y="3514725"/>
            <a:ext cx="1905000" cy="457200"/>
          </a:xfrm>
        </p:spPr>
        <p:txBody>
          <a:bodyPr/>
          <a:lstStyle>
            <a:lvl1pPr>
              <a:defRPr>
                <a:solidFill>
                  <a:srgbClr val="002C77"/>
                </a:solidFill>
              </a:defRPr>
            </a:lvl1pPr>
          </a:lstStyle>
          <a:p>
            <a:fld id="{1BB0E5A8-733A-8C42-A99E-60E77E07BE8A}" type="datetime4">
              <a:rPr lang="en-US" smtClean="0"/>
              <a:pPr/>
              <a:t>April 25, 2017</a:t>
            </a:fld>
            <a:endParaRPr lang="en-US">
              <a:latin typeface="Times" charset="0"/>
            </a:endParaRPr>
          </a:p>
        </p:txBody>
      </p:sp>
      <p:sp>
        <p:nvSpPr>
          <p:cNvPr id="2054" name="Rectangle 6"/>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2055" name="Rectangle 7"/>
          <p:cNvSpPr>
            <a:spLocks noGrp="1" noChangeArrowheads="1"/>
          </p:cNvSpPr>
          <p:nvPr>
            <p:ph type="sldNum" sz="quarter" idx="4"/>
          </p:nvPr>
        </p:nvSpPr>
        <p:spPr>
          <a:xfrm>
            <a:off x="6705600" y="6248400"/>
            <a:ext cx="1905000" cy="457200"/>
          </a:xfrm>
        </p:spPr>
        <p:txBody>
          <a:bodyPr/>
          <a:lstStyle>
            <a:lvl1pPr>
              <a:defRPr/>
            </a:lvl1pPr>
          </a:lstStyle>
          <a:p>
            <a:fld id="{5C9743BC-B253-9744-BE35-6E0CF2003C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21D032F-D74E-C441-B983-4A108DAD2F40}" type="datetime4">
              <a:rPr lang="en-US" smtClean="0"/>
              <a:pPr/>
              <a:t>April 25, 2017</a:t>
            </a:fld>
            <a:endParaRPr lang="en-US">
              <a:solidFill>
                <a:schemeClr val="tx1"/>
              </a:solidFill>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728BF3-BE2A-0246-BE0E-57D402171E67}" type="slidenum">
              <a:rPr lang="en-US" smtClean="0"/>
              <a:pPr/>
              <a:t>‹#›</a:t>
            </a:fld>
            <a:endParaRPr lang="en-US"/>
          </a:p>
        </p:txBody>
      </p:sp>
    </p:spTree>
    <p:extLst>
      <p:ext uri="{BB962C8B-B14F-4D97-AF65-F5344CB8AC3E}">
        <p14:creationId xmlns:p14="http://schemas.microsoft.com/office/powerpoint/2010/main" val="92120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390525"/>
            <a:ext cx="19431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9625" y="390525"/>
            <a:ext cx="56769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4C9795D-715F-0A47-9524-279FB3A3493B}" type="datetime4">
              <a:rPr lang="en-US" smtClean="0"/>
              <a:pPr/>
              <a:t>April 25, 2017</a:t>
            </a:fld>
            <a:endParaRPr lang="en-US">
              <a:solidFill>
                <a:schemeClr val="tx1"/>
              </a:solidFill>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92CC93-E691-D344-8B4E-D85C833BA3C2}" type="slidenum">
              <a:rPr lang="en-US" smtClean="0"/>
              <a:pPr/>
              <a:t>‹#›</a:t>
            </a:fld>
            <a:endParaRPr lang="en-US"/>
          </a:p>
        </p:txBody>
      </p:sp>
    </p:spTree>
    <p:extLst>
      <p:ext uri="{BB962C8B-B14F-4D97-AF65-F5344CB8AC3E}">
        <p14:creationId xmlns:p14="http://schemas.microsoft.com/office/powerpoint/2010/main" val="399180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313E775-7ABC-E141-82F1-FE945928C71B}" type="datetime4">
              <a:rPr lang="en-US" smtClean="0"/>
              <a:pPr/>
              <a:t>April 25, 2017</a:t>
            </a:fld>
            <a:endParaRPr lang="en-US">
              <a:solidFill>
                <a:schemeClr val="tx1"/>
              </a:solidFill>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6E234B-8A8B-E14A-8B7F-1FB6E45FA29A}" type="slidenum">
              <a:rPr lang="en-US" smtClean="0"/>
              <a:pPr/>
              <a:t>‹#›</a:t>
            </a:fld>
            <a:endParaRPr lang="en-US"/>
          </a:p>
        </p:txBody>
      </p:sp>
    </p:spTree>
    <p:extLst>
      <p:ext uri="{BB962C8B-B14F-4D97-AF65-F5344CB8AC3E}">
        <p14:creationId xmlns:p14="http://schemas.microsoft.com/office/powerpoint/2010/main" val="317903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EF64BB2-E3F4-FF44-A1FE-80139486B0AF}" type="datetime4">
              <a:rPr lang="en-US" smtClean="0"/>
              <a:pPr/>
              <a:t>April 25, 2017</a:t>
            </a:fld>
            <a:endParaRPr lang="en-US">
              <a:solidFill>
                <a:schemeClr val="tx1"/>
              </a:solidFill>
              <a:latin typeface="Times" charset="0"/>
            </a:endParaRPr>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663500-FAE0-4743-8FFC-E1D7141B564F}" type="slidenum">
              <a:rPr lang="en-US" smtClean="0"/>
              <a:pPr/>
              <a:t>‹#›</a:t>
            </a:fld>
            <a:endParaRPr lang="en-US"/>
          </a:p>
        </p:txBody>
      </p:sp>
    </p:spTree>
    <p:extLst>
      <p:ext uri="{BB962C8B-B14F-4D97-AF65-F5344CB8AC3E}">
        <p14:creationId xmlns:p14="http://schemas.microsoft.com/office/powerpoint/2010/main" val="406299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96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2025"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56D66E2-6D9F-3844-9DBB-E66775549CB5}" type="datetime4">
              <a:rPr lang="en-US" smtClean="0"/>
              <a:pPr/>
              <a:t>April 25, 2017</a:t>
            </a:fld>
            <a:endParaRPr lang="en-US">
              <a:solidFill>
                <a:schemeClr val="tx1"/>
              </a:solidFill>
              <a:latin typeface="Times" charset="0"/>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EAAF26-E1B9-F14D-8848-3C0D229A8454}" type="slidenum">
              <a:rPr lang="en-US" smtClean="0"/>
              <a:pPr/>
              <a:t>‹#›</a:t>
            </a:fld>
            <a:endParaRPr lang="en-US"/>
          </a:p>
        </p:txBody>
      </p:sp>
    </p:spTree>
    <p:extLst>
      <p:ext uri="{BB962C8B-B14F-4D97-AF65-F5344CB8AC3E}">
        <p14:creationId xmlns:p14="http://schemas.microsoft.com/office/powerpoint/2010/main" val="369812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D643BF8-679A-FE4A-9A92-6E87A148565C}" type="datetime4">
              <a:rPr lang="en-US" smtClean="0"/>
              <a:pPr/>
              <a:t>April 25, 2017</a:t>
            </a:fld>
            <a:endParaRPr lang="en-US">
              <a:solidFill>
                <a:schemeClr val="tx1"/>
              </a:solidFill>
              <a:latin typeface="Times" charset="0"/>
            </a:endParaRPr>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3EF92C2-065F-2044-8DD6-E1022FEA007C}" type="slidenum">
              <a:rPr lang="en-US" smtClean="0"/>
              <a:pPr/>
              <a:t>‹#›</a:t>
            </a:fld>
            <a:endParaRPr lang="en-US"/>
          </a:p>
        </p:txBody>
      </p:sp>
    </p:spTree>
    <p:extLst>
      <p:ext uri="{BB962C8B-B14F-4D97-AF65-F5344CB8AC3E}">
        <p14:creationId xmlns:p14="http://schemas.microsoft.com/office/powerpoint/2010/main" val="2169893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2D87D0A-36CC-1D4D-A704-258D68107B54}" type="datetime4">
              <a:rPr lang="en-US" smtClean="0"/>
              <a:pPr/>
              <a:t>April 25, 2017</a:t>
            </a:fld>
            <a:endParaRPr lang="en-US">
              <a:solidFill>
                <a:schemeClr val="tx1"/>
              </a:solidFill>
              <a:latin typeface="Times" charset="0"/>
            </a:endParaRPr>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C9ECA31-A9A2-0542-BFED-85AD06872D84}" type="slidenum">
              <a:rPr lang="en-US" smtClean="0"/>
              <a:pPr/>
              <a:t>‹#›</a:t>
            </a:fld>
            <a:endParaRPr lang="en-US"/>
          </a:p>
        </p:txBody>
      </p:sp>
    </p:spTree>
    <p:extLst>
      <p:ext uri="{BB962C8B-B14F-4D97-AF65-F5344CB8AC3E}">
        <p14:creationId xmlns:p14="http://schemas.microsoft.com/office/powerpoint/2010/main" val="194673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FA1D050-C493-2A43-AF84-440FF4A7434A}" type="datetime4">
              <a:rPr lang="en-US" smtClean="0"/>
              <a:pPr/>
              <a:t>April 25, 2017</a:t>
            </a:fld>
            <a:endParaRPr lang="en-US">
              <a:solidFill>
                <a:schemeClr val="tx1"/>
              </a:solidFill>
              <a:latin typeface="Times" charset="0"/>
            </a:endParaRPr>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CBDE9CA-FF29-3A4B-B9E9-AE9B40C98724}" type="slidenum">
              <a:rPr lang="en-US" smtClean="0"/>
              <a:pPr/>
              <a:t>‹#›</a:t>
            </a:fld>
            <a:endParaRPr lang="en-US"/>
          </a:p>
        </p:txBody>
      </p:sp>
    </p:spTree>
    <p:extLst>
      <p:ext uri="{BB962C8B-B14F-4D97-AF65-F5344CB8AC3E}">
        <p14:creationId xmlns:p14="http://schemas.microsoft.com/office/powerpoint/2010/main" val="3095024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4D2A315-4C37-584E-BBEA-8AA4B03092A8}" type="datetime4">
              <a:rPr lang="en-US" smtClean="0"/>
              <a:pPr/>
              <a:t>April 25, 2017</a:t>
            </a:fld>
            <a:endParaRPr lang="en-US">
              <a:solidFill>
                <a:schemeClr val="tx1"/>
              </a:solidFill>
              <a:latin typeface="Times" charset="0"/>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8212F02-AD46-EB4F-9FB1-8296B42A7239}" type="slidenum">
              <a:rPr lang="en-US" smtClean="0"/>
              <a:pPr/>
              <a:t>‹#›</a:t>
            </a:fld>
            <a:endParaRPr lang="en-US"/>
          </a:p>
        </p:txBody>
      </p:sp>
    </p:spTree>
    <p:extLst>
      <p:ext uri="{BB962C8B-B14F-4D97-AF65-F5344CB8AC3E}">
        <p14:creationId xmlns:p14="http://schemas.microsoft.com/office/powerpoint/2010/main" val="2470431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BAA8FB4-B334-464C-A096-2402E72064D4}" type="datetime4">
              <a:rPr lang="en-US" smtClean="0"/>
              <a:pPr/>
              <a:t>April 25, 2017</a:t>
            </a:fld>
            <a:endParaRPr lang="en-US">
              <a:solidFill>
                <a:schemeClr val="tx1"/>
              </a:solidFill>
              <a:latin typeface="Times" charset="0"/>
            </a:endParaRPr>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B0A5B5-C163-E942-8CCF-9A7B03429DBB}" type="slidenum">
              <a:rPr lang="en-US" smtClean="0"/>
              <a:pPr/>
              <a:t>‹#›</a:t>
            </a:fld>
            <a:endParaRPr lang="en-US"/>
          </a:p>
        </p:txBody>
      </p:sp>
    </p:spTree>
    <p:extLst>
      <p:ext uri="{BB962C8B-B14F-4D97-AF65-F5344CB8AC3E}">
        <p14:creationId xmlns:p14="http://schemas.microsoft.com/office/powerpoint/2010/main" val="4086449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PP_Second_A.jpg                                                0033966FKarls G4                       C0DC18D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white">
          <a:xfrm>
            <a:off x="809625" y="3905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white">
          <a:xfrm>
            <a:off x="809625"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white">
          <a:xfrm>
            <a:off x="809625" y="6324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solidFill>
                  <a:schemeClr val="bg1"/>
                </a:solidFill>
                <a:latin typeface="+mn-lt"/>
              </a:defRPr>
            </a:lvl1pPr>
          </a:lstStyle>
          <a:p>
            <a:fld id="{2B86267F-DDF3-E646-824A-D0872749B36F}" type="datetime4">
              <a:rPr lang="en-US" smtClean="0"/>
              <a:pPr/>
              <a:t>April 25, 2017</a:t>
            </a:fld>
            <a:endParaRPr lang="en-US">
              <a:solidFill>
                <a:schemeClr val="tx1"/>
              </a:solidFill>
              <a:latin typeface="Times" charset="0"/>
            </a:endParaRPr>
          </a:p>
        </p:txBody>
      </p:sp>
      <p:sp>
        <p:nvSpPr>
          <p:cNvPr id="1029" name="Rectangle 5"/>
          <p:cNvSpPr>
            <a:spLocks noGrp="1" noChangeArrowheads="1"/>
          </p:cNvSpPr>
          <p:nvPr>
            <p:ph type="ftr" sz="quarter" idx="3"/>
          </p:nvPr>
        </p:nvSpPr>
        <p:spPr bwMode="white">
          <a:xfrm>
            <a:off x="3124200" y="63246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200">
                <a:solidFill>
                  <a:schemeClr val="bg1"/>
                </a:solidFill>
                <a:latin typeface="+mn-lt"/>
              </a:defRPr>
            </a:lvl1pPr>
          </a:lstStyle>
          <a:p>
            <a:endParaRPr lang="en-US"/>
          </a:p>
        </p:txBody>
      </p:sp>
      <p:sp>
        <p:nvSpPr>
          <p:cNvPr id="1030" name="Rectangle 6"/>
          <p:cNvSpPr>
            <a:spLocks noGrp="1" noChangeArrowheads="1"/>
          </p:cNvSpPr>
          <p:nvPr>
            <p:ph type="sldNum" sz="quarter" idx="4"/>
          </p:nvPr>
        </p:nvSpPr>
        <p:spPr bwMode="white">
          <a:xfrm>
            <a:off x="6667500" y="63246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solidFill>
                  <a:schemeClr val="bg1"/>
                </a:solidFill>
                <a:latin typeface="+mn-lt"/>
              </a:defRPr>
            </a:lvl1pPr>
          </a:lstStyle>
          <a:p>
            <a:fld id="{4DA414DB-02D5-B843-9531-0084B639D4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ea typeface="+mn-ea"/>
        </a:defRPr>
      </a:lvl2pPr>
      <a:lvl3pPr marL="1143000" indent="-228600" algn="l" rtl="0" eaLnBrk="1" fontAlgn="base" hangingPunct="1">
        <a:spcBef>
          <a:spcPct val="20000"/>
        </a:spcBef>
        <a:spcAft>
          <a:spcPct val="0"/>
        </a:spcAft>
        <a:buChar char="•"/>
        <a:defRPr sz="2400">
          <a:solidFill>
            <a:schemeClr val="bg1"/>
          </a:solidFill>
          <a:latin typeface="+mn-lt"/>
          <a:ea typeface="+mn-ea"/>
        </a:defRPr>
      </a:lvl3pPr>
      <a:lvl4pPr marL="1600200" indent="-228600" algn="l" rtl="0" eaLnBrk="1" fontAlgn="base" hangingPunct="1">
        <a:spcBef>
          <a:spcPct val="20000"/>
        </a:spcBef>
        <a:spcAft>
          <a:spcPct val="0"/>
        </a:spcAft>
        <a:buChar char="–"/>
        <a:defRPr sz="2000">
          <a:solidFill>
            <a:schemeClr val="bg1"/>
          </a:solidFill>
          <a:latin typeface="+mn-lt"/>
          <a:ea typeface="+mn-ea"/>
        </a:defRPr>
      </a:lvl4pPr>
      <a:lvl5pPr marL="2057400" indent="-228600" algn="l" rtl="0" eaLnBrk="1" fontAlgn="base" hangingPunct="1">
        <a:spcBef>
          <a:spcPct val="20000"/>
        </a:spcBef>
        <a:spcAft>
          <a:spcPct val="0"/>
        </a:spcAft>
        <a:buChar char="»"/>
        <a:defRPr sz="2000">
          <a:solidFill>
            <a:schemeClr val="bg1"/>
          </a:solidFill>
          <a:latin typeface="+mn-lt"/>
          <a:ea typeface="+mn-ea"/>
        </a:defRPr>
      </a:lvl5pPr>
      <a:lvl6pPr marL="2514600" indent="-228600" algn="l" rtl="0" eaLnBrk="1" fontAlgn="base" hangingPunct="1">
        <a:spcBef>
          <a:spcPct val="20000"/>
        </a:spcBef>
        <a:spcAft>
          <a:spcPct val="0"/>
        </a:spcAft>
        <a:buChar char="»"/>
        <a:defRPr sz="2000">
          <a:solidFill>
            <a:schemeClr val="bg1"/>
          </a:solidFill>
          <a:latin typeface="+mn-lt"/>
          <a:ea typeface="+mn-ea"/>
        </a:defRPr>
      </a:lvl6pPr>
      <a:lvl7pPr marL="2971800" indent="-228600" algn="l" rtl="0" eaLnBrk="1" fontAlgn="base" hangingPunct="1">
        <a:spcBef>
          <a:spcPct val="20000"/>
        </a:spcBef>
        <a:spcAft>
          <a:spcPct val="0"/>
        </a:spcAft>
        <a:buChar char="»"/>
        <a:defRPr sz="2000">
          <a:solidFill>
            <a:schemeClr val="bg1"/>
          </a:solidFill>
          <a:latin typeface="+mn-lt"/>
          <a:ea typeface="+mn-ea"/>
        </a:defRPr>
      </a:lvl7pPr>
      <a:lvl8pPr marL="3429000" indent="-228600" algn="l" rtl="0" eaLnBrk="1" fontAlgn="base" hangingPunct="1">
        <a:spcBef>
          <a:spcPct val="20000"/>
        </a:spcBef>
        <a:spcAft>
          <a:spcPct val="0"/>
        </a:spcAft>
        <a:buChar char="»"/>
        <a:defRPr sz="2000">
          <a:solidFill>
            <a:schemeClr val="bg1"/>
          </a:solidFill>
          <a:latin typeface="+mn-lt"/>
          <a:ea typeface="+mn-ea"/>
        </a:defRPr>
      </a:lvl8pPr>
      <a:lvl9pPr marL="3886200" indent="-228600" algn="l" rtl="0" eaLnBrk="1" fontAlgn="base" hangingPunct="1">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tiff"/><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809625" y="4076700"/>
            <a:ext cx="7800975" cy="1143000"/>
          </a:xfrm>
        </p:spPr>
        <p:txBody>
          <a:bodyPr/>
          <a:lstStyle/>
          <a:p>
            <a:r>
              <a:rPr lang="en-US" dirty="0"/>
              <a:t>Familial Transverse Myelitis Associated with Mutation in VPS37A Gene</a:t>
            </a:r>
            <a:endParaRPr lang="en-US" dirty="0">
              <a:solidFill>
                <a:srgbClr val="FFFF00"/>
              </a:solidFill>
              <a:latin typeface="Calibri"/>
              <a:cs typeface="Calibri"/>
            </a:endParaRPr>
          </a:p>
        </p:txBody>
      </p:sp>
      <p:sp>
        <p:nvSpPr>
          <p:cNvPr id="5" name="Rectangle 5"/>
          <p:cNvSpPr>
            <a:spLocks noGrp="1" noChangeArrowheads="1"/>
          </p:cNvSpPr>
          <p:nvPr>
            <p:ph type="dt" sz="half" idx="2"/>
          </p:nvPr>
        </p:nvSpPr>
        <p:spPr>
          <a:xfrm>
            <a:off x="847725" y="3452812"/>
            <a:ext cx="1905000" cy="457200"/>
          </a:xfrm>
        </p:spPr>
        <p:txBody>
          <a:bodyPr/>
          <a:lstStyle/>
          <a:p>
            <a:fld id="{E087B914-DA50-4549-88CA-D71487194AF2}" type="datetime4">
              <a:rPr lang="en-US" sz="2400">
                <a:latin typeface="Calibri"/>
                <a:cs typeface="Calibri"/>
              </a:rPr>
              <a:pPr/>
              <a:t>April 25, 2017</a:t>
            </a:fld>
            <a:endParaRPr lang="en-US" sz="2400" dirty="0">
              <a:latin typeface="Calibri"/>
              <a:cs typeface="Calibri"/>
            </a:endParaRPr>
          </a:p>
        </p:txBody>
      </p:sp>
      <p:sp>
        <p:nvSpPr>
          <p:cNvPr id="4100" name="Text Box 4"/>
          <p:cNvSpPr txBox="1">
            <a:spLocks noChangeArrowheads="1"/>
          </p:cNvSpPr>
          <p:nvPr/>
        </p:nvSpPr>
        <p:spPr bwMode="auto">
          <a:xfrm>
            <a:off x="850900" y="3151187"/>
            <a:ext cx="48216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002C77"/>
                </a:solidFill>
                <a:latin typeface="Calibri"/>
                <a:cs typeface="Calibri"/>
              </a:rPr>
              <a:t>Presented by: Michael Levy, MD, PhD</a:t>
            </a:r>
            <a:endParaRPr lang="en-US"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dirty="0"/>
              <a:t>Sister #1</a:t>
            </a:r>
          </a:p>
        </p:txBody>
      </p:sp>
      <p:sp>
        <p:nvSpPr>
          <p:cNvPr id="13" name="Content Placeholder 12"/>
          <p:cNvSpPr>
            <a:spLocks noGrp="1"/>
          </p:cNvSpPr>
          <p:nvPr>
            <p:ph sz="half" idx="2"/>
          </p:nvPr>
        </p:nvSpPr>
        <p:spPr>
          <a:xfrm>
            <a:off x="457200" y="2174875"/>
            <a:ext cx="4040188" cy="3951288"/>
          </a:xfrm>
        </p:spPr>
        <p:txBody>
          <a:bodyPr/>
          <a:lstStyle/>
          <a:p>
            <a:r>
              <a:rPr lang="en-US" dirty="0"/>
              <a:t>Onset age: 15</a:t>
            </a:r>
          </a:p>
          <a:p>
            <a:r>
              <a:rPr lang="en-US" dirty="0"/>
              <a:t>Acute</a:t>
            </a:r>
          </a:p>
          <a:p>
            <a:r>
              <a:rPr lang="en-US" dirty="0"/>
              <a:t>Sensory/motor/bladder</a:t>
            </a:r>
          </a:p>
          <a:p>
            <a:r>
              <a:rPr lang="en-US" dirty="0"/>
              <a:t>Pre-MRI, CSF lost</a:t>
            </a:r>
          </a:p>
          <a:p>
            <a:r>
              <a:rPr lang="en-US" dirty="0"/>
              <a:t>Responded to course of steroids</a:t>
            </a:r>
          </a:p>
          <a:p>
            <a:r>
              <a:rPr lang="en-US" dirty="0"/>
              <a:t>2 year recovery back to walking</a:t>
            </a:r>
          </a:p>
        </p:txBody>
      </p:sp>
      <p:sp>
        <p:nvSpPr>
          <p:cNvPr id="15" name="Text Placeholder 14"/>
          <p:cNvSpPr>
            <a:spLocks noGrp="1"/>
          </p:cNvSpPr>
          <p:nvPr>
            <p:ph type="body" sz="quarter" idx="3"/>
          </p:nvPr>
        </p:nvSpPr>
        <p:spPr/>
        <p:txBody>
          <a:bodyPr/>
          <a:lstStyle/>
          <a:p>
            <a:r>
              <a:rPr lang="en-US" dirty="0"/>
              <a:t>Sister #2</a:t>
            </a:r>
          </a:p>
        </p:txBody>
      </p:sp>
      <p:sp>
        <p:nvSpPr>
          <p:cNvPr id="17" name="Content Placeholder 16"/>
          <p:cNvSpPr>
            <a:spLocks noGrp="1"/>
          </p:cNvSpPr>
          <p:nvPr>
            <p:ph sz="quarter" idx="4"/>
          </p:nvPr>
        </p:nvSpPr>
        <p:spPr/>
        <p:txBody>
          <a:bodyPr/>
          <a:lstStyle/>
          <a:p>
            <a:r>
              <a:rPr lang="en-US" dirty="0"/>
              <a:t>Onset age: 50</a:t>
            </a:r>
          </a:p>
          <a:p>
            <a:r>
              <a:rPr lang="en-US" dirty="0"/>
              <a:t>Acute</a:t>
            </a:r>
          </a:p>
          <a:p>
            <a:r>
              <a:rPr lang="en-US" dirty="0"/>
              <a:t>Sensory/motor/bladder</a:t>
            </a:r>
          </a:p>
          <a:p>
            <a:r>
              <a:rPr lang="en-US" dirty="0"/>
              <a:t>MRI, no CSF</a:t>
            </a:r>
          </a:p>
          <a:p>
            <a:r>
              <a:rPr lang="en-US" dirty="0"/>
              <a:t>Responded well to steroids</a:t>
            </a:r>
          </a:p>
          <a:p>
            <a:r>
              <a:rPr lang="en-US" dirty="0" err="1"/>
              <a:t>Monophasic</a:t>
            </a:r>
            <a:r>
              <a:rPr lang="en-US" dirty="0"/>
              <a:t> x5 years</a:t>
            </a:r>
          </a:p>
        </p:txBody>
      </p:sp>
      <p:sp>
        <p:nvSpPr>
          <p:cNvPr id="8"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Opportunity: Two sisters with TM</a:t>
            </a:r>
            <a:endParaRPr lang="en-US" dirty="0">
              <a:solidFill>
                <a:srgbClr val="FFFF00"/>
              </a:solidFill>
              <a:latin typeface="Calibri"/>
              <a:cs typeface="Calibri"/>
            </a:endParaRPr>
          </a:p>
        </p:txBody>
      </p:sp>
    </p:spTree>
    <p:extLst>
      <p:ext uri="{BB962C8B-B14F-4D97-AF65-F5344CB8AC3E}">
        <p14:creationId xmlns:p14="http://schemas.microsoft.com/office/powerpoint/2010/main" val="14645239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sz="2800" dirty="0" err="1" smtClean="0"/>
              <a:t>Exome</a:t>
            </a:r>
            <a:r>
              <a:rPr lang="en-US" sz="2800" dirty="0" smtClean="0"/>
              <a:t> capture: </a:t>
            </a:r>
            <a:r>
              <a:rPr lang="en-US" sz="2800" dirty="0"/>
              <a:t>Baylor Human Genome Sequencing Center </a:t>
            </a:r>
            <a:r>
              <a:rPr lang="en-US" sz="2800" dirty="0" err="1"/>
              <a:t>VCRome</a:t>
            </a:r>
            <a:r>
              <a:rPr lang="en-US" sz="2800" dirty="0"/>
              <a:t> </a:t>
            </a:r>
            <a:r>
              <a:rPr lang="en-US" sz="2800" dirty="0" smtClean="0"/>
              <a:t>2.1</a:t>
            </a:r>
          </a:p>
          <a:p>
            <a:r>
              <a:rPr lang="en-US" sz="2800" dirty="0" err="1"/>
              <a:t>Illumina</a:t>
            </a:r>
            <a:r>
              <a:rPr lang="en-US" sz="2800" dirty="0"/>
              <a:t> Hi-</a:t>
            </a:r>
            <a:r>
              <a:rPr lang="en-US" sz="2800" dirty="0" err="1"/>
              <a:t>Seq</a:t>
            </a:r>
            <a:r>
              <a:rPr lang="en-US" sz="2800" dirty="0"/>
              <a:t> (San Diego, CA) instruments </a:t>
            </a:r>
            <a:endParaRPr lang="en-US" sz="2800" dirty="0" smtClean="0"/>
          </a:p>
          <a:p>
            <a:r>
              <a:rPr lang="en-US" sz="2800" dirty="0" smtClean="0"/>
              <a:t>Raw data: </a:t>
            </a:r>
            <a:r>
              <a:rPr lang="en-US" sz="2800" dirty="0"/>
              <a:t>Mercury pipeline </a:t>
            </a:r>
            <a:endParaRPr lang="en-US" sz="2800" dirty="0" smtClean="0"/>
          </a:p>
          <a:p>
            <a:r>
              <a:rPr lang="en-US" sz="2800" dirty="0" smtClean="0"/>
              <a:t>Mapping: </a:t>
            </a:r>
            <a:r>
              <a:rPr lang="en-US" sz="2800" dirty="0"/>
              <a:t>Burrows-Wheeler Alignment (BWA) </a:t>
            </a:r>
            <a:endParaRPr lang="en-US" sz="2800" dirty="0" smtClean="0"/>
          </a:p>
          <a:p>
            <a:r>
              <a:rPr lang="en-US" sz="2800" dirty="0" smtClean="0"/>
              <a:t>Recalibration: </a:t>
            </a:r>
            <a:r>
              <a:rPr lang="en-US" sz="2800" dirty="0"/>
              <a:t>GATK </a:t>
            </a:r>
            <a:endParaRPr lang="en-US" sz="2800" dirty="0" smtClean="0"/>
          </a:p>
          <a:p>
            <a:r>
              <a:rPr lang="en-US" sz="2800" dirty="0" smtClean="0"/>
              <a:t>Variant Calls: </a:t>
            </a:r>
            <a:r>
              <a:rPr lang="en-US" sz="2800" dirty="0"/>
              <a:t>Atlas2 suite </a:t>
            </a:r>
            <a:endParaRPr lang="en-US" sz="2800" dirty="0" smtClean="0"/>
          </a:p>
          <a:p>
            <a:r>
              <a:rPr lang="en-US" sz="2800" dirty="0" smtClean="0"/>
              <a:t>Annotation: </a:t>
            </a:r>
            <a:r>
              <a:rPr lang="en-US" sz="2800" dirty="0"/>
              <a:t>Cassandra </a:t>
            </a:r>
          </a:p>
        </p:txBody>
      </p:sp>
      <p:sp>
        <p:nvSpPr>
          <p:cNvPr id="5" name="Title 1"/>
          <p:cNvSpPr txBox="1">
            <a:spLocks/>
          </p:cNvSpPr>
          <p:nvPr/>
        </p:nvSpPr>
        <p:spPr bwMode="white">
          <a:xfrm>
            <a:off x="4572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err="1" smtClean="0">
                <a:solidFill>
                  <a:srgbClr val="FFFF00"/>
                </a:solidFill>
                <a:latin typeface="Calibri"/>
                <a:cs typeface="Calibri"/>
              </a:rPr>
              <a:t>Exome</a:t>
            </a:r>
            <a:r>
              <a:rPr lang="en-US" dirty="0" smtClean="0">
                <a:solidFill>
                  <a:srgbClr val="FFFF00"/>
                </a:solidFill>
                <a:latin typeface="Calibri"/>
                <a:cs typeface="Calibri"/>
              </a:rPr>
              <a:t> Sequencing</a:t>
            </a:r>
            <a:endParaRPr lang="en-US" dirty="0">
              <a:solidFill>
                <a:srgbClr val="FFFF00"/>
              </a:solidFill>
              <a:latin typeface="Calibri"/>
              <a:cs typeface="Calibri"/>
            </a:endParaRPr>
          </a:p>
        </p:txBody>
      </p:sp>
    </p:spTree>
    <p:extLst>
      <p:ext uri="{BB962C8B-B14F-4D97-AF65-F5344CB8AC3E}">
        <p14:creationId xmlns:p14="http://schemas.microsoft.com/office/powerpoint/2010/main" val="40079173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2"/>
          </p:nvPr>
        </p:nvSpPr>
        <p:spPr>
          <a:xfrm>
            <a:off x="4759649" y="1787720"/>
            <a:ext cx="4130351" cy="4864499"/>
          </a:xfrm>
        </p:spPr>
        <p:txBody>
          <a:bodyPr/>
          <a:lstStyle/>
          <a:p>
            <a:pPr marL="342900" indent="-342900">
              <a:buAutoNum type="arabicPeriod"/>
            </a:pPr>
            <a:r>
              <a:rPr lang="en-US" dirty="0"/>
              <a:t>Autosomal recessive</a:t>
            </a:r>
          </a:p>
          <a:p>
            <a:pPr marL="342900" indent="-342900">
              <a:buAutoNum type="arabicPeriod"/>
            </a:pPr>
            <a:r>
              <a:rPr lang="en-US" dirty="0"/>
              <a:t>Very rare mutation in general population as heterozygote: 1/1,000</a:t>
            </a:r>
          </a:p>
          <a:p>
            <a:pPr marL="342900" indent="-342900">
              <a:buAutoNum type="arabicPeriod"/>
            </a:pPr>
            <a:r>
              <a:rPr lang="en-US" dirty="0"/>
              <a:t>Expected frequency of homozygous mutation in general population is approx 1</a:t>
            </a:r>
            <a:r>
              <a:rPr lang="en-US" dirty="0" smtClean="0"/>
              <a:t>:4,000,000</a:t>
            </a:r>
            <a:endParaRPr lang="en-US" dirty="0"/>
          </a:p>
          <a:p>
            <a:pPr marL="342900" indent="-342900">
              <a:buAutoNum type="arabicPeriod"/>
            </a:pPr>
            <a:r>
              <a:rPr lang="en-US" dirty="0"/>
              <a:t>None found in </a:t>
            </a:r>
            <a:r>
              <a:rPr lang="en-US" dirty="0" smtClean="0"/>
              <a:t>any reference populations</a:t>
            </a:r>
          </a:p>
          <a:p>
            <a:pPr marL="342900" indent="-342900">
              <a:buAutoNum type="arabicPeriod"/>
            </a:pPr>
            <a:r>
              <a:rPr lang="en-US" dirty="0" smtClean="0"/>
              <a:t>Both sisters have the autosomal recessive mutation</a:t>
            </a:r>
            <a:endParaRPr lang="en-US" dirty="0"/>
          </a:p>
          <a:p>
            <a:pPr marL="342900" indent="-342900">
              <a:buAutoNum type="arabicPeriod"/>
            </a:pPr>
            <a:r>
              <a:rPr lang="en-US" dirty="0" smtClean="0"/>
              <a:t>One </a:t>
            </a:r>
            <a:r>
              <a:rPr lang="en-US" dirty="0"/>
              <a:t>brother is carrier, the other wild type and are both healthy</a:t>
            </a:r>
          </a:p>
          <a:p>
            <a:pPr marL="342900" indent="-342900">
              <a:buAutoNum type="arabicPeriod"/>
            </a:pPr>
            <a:r>
              <a:rPr lang="en-US" dirty="0"/>
              <a:t>No other meaningful genetic differences</a:t>
            </a:r>
          </a:p>
        </p:txBody>
      </p:sp>
      <p:pic>
        <p:nvPicPr>
          <p:cNvPr id="6" name="Picture 6"/>
          <p:cNvPicPr>
            <a:picLocks noChangeAspect="1"/>
          </p:cNvPicPr>
          <p:nvPr/>
        </p:nvPicPr>
        <p:blipFill>
          <a:blip r:embed="rId2"/>
          <a:stretch>
            <a:fillRect/>
          </a:stretch>
        </p:blipFill>
        <p:spPr>
          <a:xfrm>
            <a:off x="544350" y="1787720"/>
            <a:ext cx="3948663" cy="4870018"/>
          </a:xfrm>
          <a:prstGeom prst="rect">
            <a:avLst/>
          </a:prstGeom>
        </p:spPr>
      </p:pic>
      <p:sp>
        <p:nvSpPr>
          <p:cNvPr id="5" name="Title 1"/>
          <p:cNvSpPr txBox="1">
            <a:spLocks/>
          </p:cNvSpPr>
          <p:nvPr/>
        </p:nvSpPr>
        <p:spPr bwMode="white">
          <a:xfrm>
            <a:off x="4572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smtClean="0">
                <a:solidFill>
                  <a:srgbClr val="FFFF00"/>
                </a:solidFill>
                <a:latin typeface="Calibri"/>
                <a:cs typeface="Calibri"/>
              </a:rPr>
              <a:t>Gene Identified: VPS37A</a:t>
            </a:r>
            <a:endParaRPr lang="en-US" dirty="0">
              <a:solidFill>
                <a:srgbClr val="FFFF00"/>
              </a:solidFill>
              <a:latin typeface="Calibri"/>
              <a:cs typeface="Calibri"/>
            </a:endParaRPr>
          </a:p>
        </p:txBody>
      </p:sp>
      <p:sp>
        <p:nvSpPr>
          <p:cNvPr id="7" name="Rectangle 6"/>
          <p:cNvSpPr/>
          <p:nvPr/>
        </p:nvSpPr>
        <p:spPr>
          <a:xfrm>
            <a:off x="4572000" y="6324600"/>
            <a:ext cx="1288333" cy="338554"/>
          </a:xfrm>
          <a:prstGeom prst="rect">
            <a:avLst/>
          </a:prstGeom>
        </p:spPr>
        <p:txBody>
          <a:bodyPr wrap="none">
            <a:spAutoFit/>
          </a:bodyPr>
          <a:lstStyle/>
          <a:p>
            <a:r>
              <a:rPr lang="en-US" sz="1600" i="1" dirty="0" smtClean="0">
                <a:solidFill>
                  <a:srgbClr val="FFFF00"/>
                </a:solidFill>
              </a:rPr>
              <a:t>Unpublished</a:t>
            </a:r>
            <a:endParaRPr lang="en-US" sz="1600" i="1" dirty="0">
              <a:solidFill>
                <a:srgbClr val="FFFF00"/>
              </a:solidFill>
            </a:endParaRPr>
          </a:p>
        </p:txBody>
      </p:sp>
    </p:spTree>
    <p:extLst>
      <p:ext uri="{BB962C8B-B14F-4D97-AF65-F5344CB8AC3E}">
        <p14:creationId xmlns:p14="http://schemas.microsoft.com/office/powerpoint/2010/main" val="7487927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Screened an additional </a:t>
            </a:r>
            <a:r>
              <a:rPr lang="en-US" dirty="0" smtClean="0"/>
              <a:t/>
            </a:r>
            <a:br>
              <a:rPr lang="en-US" dirty="0" smtClean="0"/>
            </a:br>
            <a:r>
              <a:rPr lang="en-US" dirty="0" smtClean="0"/>
              <a:t>	- 86 </a:t>
            </a:r>
            <a:r>
              <a:rPr lang="en-US" dirty="0"/>
              <a:t>TM </a:t>
            </a:r>
            <a:r>
              <a:rPr lang="en-US" dirty="0" smtClean="0"/>
              <a:t/>
            </a:r>
            <a:br>
              <a:rPr lang="en-US" dirty="0" smtClean="0"/>
            </a:br>
            <a:r>
              <a:rPr lang="en-US" dirty="0" smtClean="0"/>
              <a:t>	- 25 NMO</a:t>
            </a:r>
            <a:br>
              <a:rPr lang="en-US" dirty="0" smtClean="0"/>
            </a:br>
            <a:r>
              <a:rPr lang="en-US" dirty="0" smtClean="0"/>
              <a:t>	- 25 MS</a:t>
            </a:r>
            <a:br>
              <a:rPr lang="en-US" dirty="0" smtClean="0"/>
            </a:br>
            <a:r>
              <a:rPr lang="en-US" dirty="0" smtClean="0"/>
              <a:t>	- 25 healthy controls</a:t>
            </a:r>
            <a:endParaRPr lang="en-US" dirty="0"/>
          </a:p>
          <a:p>
            <a:r>
              <a:rPr lang="en-US" dirty="0" smtClean="0"/>
              <a:t>1 new TM patient found!</a:t>
            </a:r>
            <a:endParaRPr lang="en-US" dirty="0"/>
          </a:p>
        </p:txBody>
      </p:sp>
      <p:sp>
        <p:nvSpPr>
          <p:cNvPr id="5" name="Title 1"/>
          <p:cNvSpPr txBox="1">
            <a:spLocks/>
          </p:cNvSpPr>
          <p:nvPr/>
        </p:nvSpPr>
        <p:spPr bwMode="white">
          <a:xfrm>
            <a:off x="4572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smtClean="0">
                <a:solidFill>
                  <a:srgbClr val="FFFF00"/>
                </a:solidFill>
                <a:latin typeface="Calibri"/>
                <a:cs typeface="Calibri"/>
              </a:rPr>
              <a:t>Screening of More Patients</a:t>
            </a:r>
            <a:endParaRPr lang="en-US" dirty="0">
              <a:solidFill>
                <a:srgbClr val="FFFF00"/>
              </a:solidFill>
              <a:latin typeface="Calibri"/>
              <a:cs typeface="Calibri"/>
            </a:endParaRPr>
          </a:p>
        </p:txBody>
      </p:sp>
    </p:spTree>
    <p:extLst>
      <p:ext uri="{BB962C8B-B14F-4D97-AF65-F5344CB8AC3E}">
        <p14:creationId xmlns:p14="http://schemas.microsoft.com/office/powerpoint/2010/main" val="33928328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dirty="0" smtClean="0"/>
              <a:t>TM Patient</a:t>
            </a:r>
            <a:endParaRPr lang="en-US" dirty="0"/>
          </a:p>
        </p:txBody>
      </p:sp>
      <p:sp>
        <p:nvSpPr>
          <p:cNvPr id="13" name="Content Placeholder 12"/>
          <p:cNvSpPr>
            <a:spLocks noGrp="1"/>
          </p:cNvSpPr>
          <p:nvPr>
            <p:ph sz="half" idx="2"/>
          </p:nvPr>
        </p:nvSpPr>
        <p:spPr>
          <a:xfrm>
            <a:off x="457200" y="2174875"/>
            <a:ext cx="4040188" cy="3951288"/>
          </a:xfrm>
        </p:spPr>
        <p:txBody>
          <a:bodyPr/>
          <a:lstStyle/>
          <a:p>
            <a:r>
              <a:rPr lang="en-US" dirty="0"/>
              <a:t>Onset age: </a:t>
            </a:r>
            <a:r>
              <a:rPr lang="en-US" dirty="0" smtClean="0"/>
              <a:t>51</a:t>
            </a:r>
            <a:endParaRPr lang="en-US" dirty="0"/>
          </a:p>
          <a:p>
            <a:r>
              <a:rPr lang="en-US" dirty="0"/>
              <a:t>Acute</a:t>
            </a:r>
          </a:p>
          <a:p>
            <a:r>
              <a:rPr lang="en-US" dirty="0"/>
              <a:t>Sensory/motor</a:t>
            </a:r>
            <a:r>
              <a:rPr lang="en-US" dirty="0" smtClean="0"/>
              <a:t>/pain</a:t>
            </a:r>
            <a:endParaRPr lang="en-US" dirty="0"/>
          </a:p>
          <a:p>
            <a:r>
              <a:rPr lang="en-US" dirty="0" smtClean="0"/>
              <a:t>MRI</a:t>
            </a:r>
            <a:r>
              <a:rPr lang="en-US" dirty="0"/>
              <a:t>, CSF </a:t>
            </a:r>
            <a:r>
              <a:rPr lang="en-US" dirty="0" smtClean="0"/>
              <a:t>not done</a:t>
            </a:r>
            <a:endParaRPr lang="en-US" dirty="0"/>
          </a:p>
          <a:p>
            <a:r>
              <a:rPr lang="en-US" dirty="0"/>
              <a:t>Responded to course of </a:t>
            </a:r>
            <a:r>
              <a:rPr lang="en-US" dirty="0" smtClean="0"/>
              <a:t>steroids with residual pain</a:t>
            </a:r>
            <a:endParaRPr lang="en-US" dirty="0"/>
          </a:p>
        </p:txBody>
      </p:sp>
      <p:sp>
        <p:nvSpPr>
          <p:cNvPr id="8"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1 new familial TM patient</a:t>
            </a:r>
            <a:endParaRPr lang="en-US" dirty="0">
              <a:solidFill>
                <a:srgbClr val="FFFF00"/>
              </a:solidFill>
              <a:latin typeface="Calibri"/>
              <a:cs typeface="Calibri"/>
            </a:endParaRPr>
          </a:p>
        </p:txBody>
      </p:sp>
    </p:spTree>
    <p:extLst>
      <p:ext uri="{BB962C8B-B14F-4D97-AF65-F5344CB8AC3E}">
        <p14:creationId xmlns:p14="http://schemas.microsoft.com/office/powerpoint/2010/main" val="15616060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1 new familial TM patient</a:t>
            </a:r>
            <a:endParaRPr lang="en-US" dirty="0">
              <a:solidFill>
                <a:srgbClr val="FFFF00"/>
              </a:solidFill>
              <a:latin typeface="Calibri"/>
              <a:cs typeface="Calibri"/>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8808" r="-16" b="13153"/>
          <a:stretch/>
        </p:blipFill>
        <p:spPr>
          <a:xfrm>
            <a:off x="319215" y="1828800"/>
            <a:ext cx="8443785" cy="3855663"/>
          </a:xfrm>
          <a:prstGeom prst="rect">
            <a:avLst/>
          </a:prstGeom>
        </p:spPr>
      </p:pic>
      <p:cxnSp>
        <p:nvCxnSpPr>
          <p:cNvPr id="15" name="Straight Arrow Connector 14"/>
          <p:cNvCxnSpPr/>
          <p:nvPr/>
        </p:nvCxnSpPr>
        <p:spPr>
          <a:xfrm flipH="1">
            <a:off x="2743200" y="4495723"/>
            <a:ext cx="605481" cy="98855"/>
          </a:xfrm>
          <a:prstGeom prst="straightConnector1">
            <a:avLst/>
          </a:prstGeom>
          <a:ln w="3175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6524977" y="4117622"/>
            <a:ext cx="156518" cy="420127"/>
          </a:xfrm>
          <a:prstGeom prst="straightConnector1">
            <a:avLst/>
          </a:prstGeom>
          <a:ln w="3175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3790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dirty="0" smtClean="0"/>
              <a:t>TM Patient</a:t>
            </a:r>
            <a:endParaRPr lang="en-US" dirty="0"/>
          </a:p>
        </p:txBody>
      </p:sp>
      <p:sp>
        <p:nvSpPr>
          <p:cNvPr id="13" name="Content Placeholder 12"/>
          <p:cNvSpPr>
            <a:spLocks noGrp="1"/>
          </p:cNvSpPr>
          <p:nvPr>
            <p:ph sz="half" idx="2"/>
          </p:nvPr>
        </p:nvSpPr>
        <p:spPr>
          <a:xfrm>
            <a:off x="457200" y="2174875"/>
            <a:ext cx="4040188" cy="3951288"/>
          </a:xfrm>
        </p:spPr>
        <p:txBody>
          <a:bodyPr/>
          <a:lstStyle/>
          <a:p>
            <a:r>
              <a:rPr lang="en-US" dirty="0"/>
              <a:t>Onset age: </a:t>
            </a:r>
            <a:r>
              <a:rPr lang="en-US" dirty="0" smtClean="0"/>
              <a:t>51</a:t>
            </a:r>
            <a:endParaRPr lang="en-US" dirty="0"/>
          </a:p>
          <a:p>
            <a:r>
              <a:rPr lang="en-US" dirty="0"/>
              <a:t>Acute</a:t>
            </a:r>
          </a:p>
          <a:p>
            <a:r>
              <a:rPr lang="en-US" dirty="0"/>
              <a:t>Sensory/motor</a:t>
            </a:r>
            <a:r>
              <a:rPr lang="en-US" dirty="0" smtClean="0"/>
              <a:t>/pain</a:t>
            </a:r>
            <a:endParaRPr lang="en-US" dirty="0"/>
          </a:p>
          <a:p>
            <a:r>
              <a:rPr lang="en-US" dirty="0" smtClean="0"/>
              <a:t>MRI</a:t>
            </a:r>
            <a:r>
              <a:rPr lang="en-US" dirty="0"/>
              <a:t>, CSF </a:t>
            </a:r>
            <a:r>
              <a:rPr lang="en-US" dirty="0" smtClean="0"/>
              <a:t>not done</a:t>
            </a:r>
            <a:endParaRPr lang="en-US" dirty="0"/>
          </a:p>
          <a:p>
            <a:r>
              <a:rPr lang="en-US" dirty="0"/>
              <a:t>Responded to course of </a:t>
            </a:r>
            <a:r>
              <a:rPr lang="en-US" dirty="0" smtClean="0"/>
              <a:t>steroids with residual pain</a:t>
            </a:r>
            <a:endParaRPr lang="en-US" dirty="0"/>
          </a:p>
        </p:txBody>
      </p:sp>
      <p:sp>
        <p:nvSpPr>
          <p:cNvPr id="8"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1 new familial TM patient</a:t>
            </a:r>
            <a:endParaRPr lang="en-US" dirty="0">
              <a:solidFill>
                <a:srgbClr val="FFFF00"/>
              </a:solidFill>
              <a:latin typeface="Calibri"/>
              <a:cs typeface="Calibri"/>
            </a:endParaRPr>
          </a:p>
        </p:txBody>
      </p:sp>
    </p:spTree>
    <p:extLst>
      <p:ext uri="{BB962C8B-B14F-4D97-AF65-F5344CB8AC3E}">
        <p14:creationId xmlns:p14="http://schemas.microsoft.com/office/powerpoint/2010/main" val="19383694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lstStyle/>
          <a:p>
            <a:r>
              <a:rPr lang="en-US" dirty="0" smtClean="0"/>
              <a:t>Heterozygous carriers suggests familial inheritance</a:t>
            </a:r>
            <a:endParaRPr lang="en-US" dirty="0"/>
          </a:p>
        </p:txBody>
      </p:sp>
      <p:pic>
        <p:nvPicPr>
          <p:cNvPr id="6" name="Picture 6"/>
          <p:cNvPicPr>
            <a:picLocks noChangeAspect="1"/>
          </p:cNvPicPr>
          <p:nvPr/>
        </p:nvPicPr>
        <p:blipFill>
          <a:blip r:embed="rId2"/>
          <a:stretch>
            <a:fillRect/>
          </a:stretch>
        </p:blipFill>
        <p:spPr>
          <a:xfrm>
            <a:off x="5304195" y="1754866"/>
            <a:ext cx="3482132" cy="4793735"/>
          </a:xfrm>
          <a:prstGeom prst="rect">
            <a:avLst/>
          </a:prstGeom>
        </p:spPr>
      </p:pic>
      <p:sp>
        <p:nvSpPr>
          <p:cNvPr id="7" name="Title 1"/>
          <p:cNvSpPr txBox="1">
            <a:spLocks/>
          </p:cNvSpPr>
          <p:nvPr/>
        </p:nvSpPr>
        <p:spPr bwMode="white">
          <a:xfrm>
            <a:off x="4572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smtClean="0">
                <a:solidFill>
                  <a:srgbClr val="FFFF00"/>
                </a:solidFill>
                <a:latin typeface="Calibri"/>
                <a:cs typeface="Calibri"/>
              </a:rPr>
              <a:t>Family pedigrees</a:t>
            </a:r>
            <a:endParaRPr lang="en-US" dirty="0">
              <a:solidFill>
                <a:srgbClr val="FFFF00"/>
              </a:solidFill>
              <a:latin typeface="Calibri"/>
              <a:cs typeface="Calibri"/>
            </a:endParaRPr>
          </a:p>
        </p:txBody>
      </p:sp>
      <p:sp>
        <p:nvSpPr>
          <p:cNvPr id="8" name="Rectangle 7"/>
          <p:cNvSpPr/>
          <p:nvPr/>
        </p:nvSpPr>
        <p:spPr>
          <a:xfrm>
            <a:off x="3886200" y="6214646"/>
            <a:ext cx="1288333" cy="338554"/>
          </a:xfrm>
          <a:prstGeom prst="rect">
            <a:avLst/>
          </a:prstGeom>
        </p:spPr>
        <p:txBody>
          <a:bodyPr wrap="none">
            <a:spAutoFit/>
          </a:bodyPr>
          <a:lstStyle/>
          <a:p>
            <a:r>
              <a:rPr lang="en-US" sz="1600" i="1" dirty="0" smtClean="0">
                <a:solidFill>
                  <a:srgbClr val="FFFF00"/>
                </a:solidFill>
              </a:rPr>
              <a:t>Unpublished</a:t>
            </a:r>
            <a:endParaRPr lang="en-US" sz="1600" i="1" dirty="0">
              <a:solidFill>
                <a:srgbClr val="FFFF00"/>
              </a:solidFill>
            </a:endParaRPr>
          </a:p>
        </p:txBody>
      </p:sp>
    </p:spTree>
    <p:extLst>
      <p:ext uri="{BB962C8B-B14F-4D97-AF65-F5344CB8AC3E}">
        <p14:creationId xmlns:p14="http://schemas.microsoft.com/office/powerpoint/2010/main" val="12725453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stretch>
            <a:fillRect/>
          </a:stretch>
        </p:blipFill>
        <p:spPr>
          <a:xfrm>
            <a:off x="347420" y="1762449"/>
            <a:ext cx="8509047" cy="4509795"/>
          </a:xfrm>
          <a:prstGeom prst="rect">
            <a:avLst/>
          </a:prstGeom>
        </p:spPr>
      </p:pic>
      <p:pic>
        <p:nvPicPr>
          <p:cNvPr id="7" name="Picture 7"/>
          <p:cNvPicPr>
            <a:picLocks noChangeAspect="1"/>
          </p:cNvPicPr>
          <p:nvPr/>
        </p:nvPicPr>
        <p:blipFill>
          <a:blip r:embed="rId3"/>
          <a:stretch>
            <a:fillRect/>
          </a:stretch>
        </p:blipFill>
        <p:spPr>
          <a:xfrm>
            <a:off x="1125414" y="1904999"/>
            <a:ext cx="6875586" cy="3575301"/>
          </a:xfrm>
          <a:prstGeom prst="rect">
            <a:avLst/>
          </a:prstGeom>
        </p:spPr>
      </p:pic>
      <p:sp>
        <p:nvSpPr>
          <p:cNvPr id="6" name="Title 1"/>
          <p:cNvSpPr txBox="1">
            <a:spLocks/>
          </p:cNvSpPr>
          <p:nvPr/>
        </p:nvSpPr>
        <p:spPr bwMode="white">
          <a:xfrm>
            <a:off x="4572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smtClean="0">
                <a:solidFill>
                  <a:srgbClr val="FFFF00"/>
                </a:solidFill>
                <a:latin typeface="Calibri"/>
                <a:cs typeface="Calibri"/>
              </a:rPr>
              <a:t>VPS37A: part of ESCRT </a:t>
            </a:r>
            <a:br>
              <a:rPr lang="en-US" dirty="0" smtClean="0">
                <a:solidFill>
                  <a:srgbClr val="FFFF00"/>
                </a:solidFill>
                <a:latin typeface="Calibri"/>
                <a:cs typeface="Calibri"/>
              </a:rPr>
            </a:br>
            <a:r>
              <a:rPr lang="en-US" dirty="0" smtClean="0">
                <a:solidFill>
                  <a:srgbClr val="FFFF00"/>
                </a:solidFill>
                <a:latin typeface="Calibri"/>
                <a:cs typeface="Calibri"/>
              </a:rPr>
              <a:t>vesicle recycling</a:t>
            </a:r>
            <a:endParaRPr lang="en-US" dirty="0">
              <a:solidFill>
                <a:srgbClr val="FFFF00"/>
              </a:solidFill>
              <a:latin typeface="Calibri"/>
              <a:cs typeface="Calibri"/>
            </a:endParaRPr>
          </a:p>
        </p:txBody>
      </p:sp>
    </p:spTree>
    <p:extLst>
      <p:ext uri="{BB962C8B-B14F-4D97-AF65-F5344CB8AC3E}">
        <p14:creationId xmlns:p14="http://schemas.microsoft.com/office/powerpoint/2010/main" val="4269505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tretch>
            <a:fillRect/>
          </a:stretch>
        </p:blipFill>
        <p:spPr>
          <a:xfrm>
            <a:off x="809625" y="2122745"/>
            <a:ext cx="3810000" cy="3831709"/>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4724400" y="2133600"/>
            <a:ext cx="3815094" cy="3810000"/>
          </a:xfrm>
          <a:prstGeom prst="rect">
            <a:avLst/>
          </a:prstGeom>
        </p:spPr>
      </p:pic>
      <p:sp>
        <p:nvSpPr>
          <p:cNvPr id="10" name="Title 1"/>
          <p:cNvSpPr txBox="1">
            <a:spLocks/>
          </p:cNvSpPr>
          <p:nvPr/>
        </p:nvSpPr>
        <p:spPr bwMode="white">
          <a:xfrm>
            <a:off x="4572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smtClean="0">
                <a:solidFill>
                  <a:srgbClr val="FFFF00"/>
                </a:solidFill>
                <a:latin typeface="Calibri"/>
                <a:cs typeface="Calibri"/>
              </a:rPr>
              <a:t>VPS37A: Vacuolar Protein </a:t>
            </a:r>
          </a:p>
          <a:p>
            <a:r>
              <a:rPr lang="en-US" dirty="0" smtClean="0">
                <a:solidFill>
                  <a:srgbClr val="FFFF00"/>
                </a:solidFill>
                <a:latin typeface="Calibri"/>
                <a:cs typeface="Calibri"/>
              </a:rPr>
              <a:t>Sorting 37A</a:t>
            </a:r>
          </a:p>
        </p:txBody>
      </p:sp>
      <p:sp>
        <p:nvSpPr>
          <p:cNvPr id="11" name="Rectangle 10"/>
          <p:cNvSpPr/>
          <p:nvPr/>
        </p:nvSpPr>
        <p:spPr>
          <a:xfrm>
            <a:off x="914400" y="6019800"/>
            <a:ext cx="3083797" cy="338554"/>
          </a:xfrm>
          <a:prstGeom prst="rect">
            <a:avLst/>
          </a:prstGeom>
        </p:spPr>
        <p:txBody>
          <a:bodyPr wrap="none">
            <a:spAutoFit/>
          </a:bodyPr>
          <a:lstStyle/>
          <a:p>
            <a:r>
              <a:rPr lang="en-US" sz="1600" dirty="0">
                <a:solidFill>
                  <a:srgbClr val="FFFF00"/>
                </a:solidFill>
              </a:rPr>
              <a:t>From http:/</a:t>
            </a:r>
            <a:r>
              <a:rPr lang="en-US" sz="1600" dirty="0" smtClean="0">
                <a:solidFill>
                  <a:srgbClr val="FFFF00"/>
                </a:solidFill>
              </a:rPr>
              <a:t>/</a:t>
            </a:r>
            <a:r>
              <a:rPr lang="en-US" sz="1600" dirty="0" err="1" smtClean="0">
                <a:solidFill>
                  <a:srgbClr val="FFFF00"/>
                </a:solidFill>
              </a:rPr>
              <a:t>www.thermofisher.com</a:t>
            </a:r>
            <a:endParaRPr lang="en-US" sz="1600" dirty="0">
              <a:solidFill>
                <a:srgbClr val="FFFF00"/>
              </a:solidFill>
            </a:endParaRPr>
          </a:p>
        </p:txBody>
      </p:sp>
    </p:spTree>
    <p:extLst>
      <p:ext uri="{BB962C8B-B14F-4D97-AF65-F5344CB8AC3E}">
        <p14:creationId xmlns:p14="http://schemas.microsoft.com/office/powerpoint/2010/main" val="25417798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Disclosures</a:t>
            </a:r>
            <a:endParaRPr lang="en-US" dirty="0">
              <a:solidFill>
                <a:srgbClr val="FFFF00"/>
              </a:solidFill>
              <a:latin typeface="Calibri"/>
              <a:cs typeface="Calibri"/>
            </a:endParaRPr>
          </a:p>
        </p:txBody>
      </p:sp>
      <p:sp>
        <p:nvSpPr>
          <p:cNvPr id="6" name="TextBox 5"/>
          <p:cNvSpPr txBox="1"/>
          <p:nvPr/>
        </p:nvSpPr>
        <p:spPr>
          <a:xfrm>
            <a:off x="457200" y="1752600"/>
            <a:ext cx="5257800" cy="584776"/>
          </a:xfrm>
          <a:prstGeom prst="rect">
            <a:avLst/>
          </a:prstGeom>
          <a:noFill/>
        </p:spPr>
        <p:txBody>
          <a:bodyPr wrap="square" rtlCol="0">
            <a:spAutoFit/>
          </a:bodyPr>
          <a:lstStyle/>
          <a:p>
            <a:pPr marL="342900" indent="-342900">
              <a:buFont typeface="Arial" charset="0"/>
              <a:buChar char="•"/>
            </a:pPr>
            <a:r>
              <a:rPr lang="en-US" sz="3200" dirty="0" smtClean="0">
                <a:solidFill>
                  <a:schemeClr val="bg1"/>
                </a:solidFill>
                <a:latin typeface="Calibri" charset="0"/>
                <a:ea typeface="Calibri" charset="0"/>
                <a:cs typeface="Calibri" charset="0"/>
              </a:rPr>
              <a:t>No meaningful disclosures</a:t>
            </a:r>
            <a:endParaRPr lang="en-US" sz="3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7837289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905000"/>
            <a:ext cx="7772400" cy="4114800"/>
          </a:xfrm>
        </p:spPr>
        <p:txBody>
          <a:bodyPr/>
          <a:lstStyle/>
          <a:p>
            <a:r>
              <a:rPr lang="en-US" dirty="0"/>
              <a:t>Alzheimer’s</a:t>
            </a:r>
          </a:p>
          <a:p>
            <a:pPr lvl="1"/>
            <a:r>
              <a:rPr lang="en-US" dirty="0"/>
              <a:t>TSG101 of ESCRT-1</a:t>
            </a:r>
          </a:p>
          <a:p>
            <a:r>
              <a:rPr lang="en-US" dirty="0"/>
              <a:t>Parkinson’s, Motor Neuron Disease and </a:t>
            </a:r>
            <a:r>
              <a:rPr lang="en-US" dirty="0" err="1"/>
              <a:t>Frontotemporal</a:t>
            </a:r>
            <a:r>
              <a:rPr lang="en-US" dirty="0"/>
              <a:t> Dementia</a:t>
            </a:r>
          </a:p>
          <a:p>
            <a:pPr lvl="1"/>
            <a:r>
              <a:rPr lang="en-US" dirty="0"/>
              <a:t>CHMP2B of ESCRT3</a:t>
            </a:r>
          </a:p>
          <a:p>
            <a:r>
              <a:rPr lang="en-US" dirty="0"/>
              <a:t>Hereditary Spastic Paraplegia</a:t>
            </a:r>
          </a:p>
          <a:p>
            <a:pPr lvl="1"/>
            <a:r>
              <a:rPr lang="en-US" dirty="0" err="1"/>
              <a:t>Spastin</a:t>
            </a:r>
            <a:r>
              <a:rPr lang="en-US" dirty="0"/>
              <a:t> </a:t>
            </a:r>
            <a:r>
              <a:rPr lang="en-US" dirty="0" smtClean="0"/>
              <a:t>      ESCRT3</a:t>
            </a:r>
            <a:endParaRPr lang="en-US" dirty="0"/>
          </a:p>
          <a:p>
            <a:pPr lvl="1"/>
            <a:r>
              <a:rPr lang="en-US" dirty="0"/>
              <a:t>VPS37A: Lys382Asp</a:t>
            </a:r>
          </a:p>
        </p:txBody>
      </p:sp>
      <p:sp>
        <p:nvSpPr>
          <p:cNvPr id="4" name="Title 1"/>
          <p:cNvSpPr txBox="1">
            <a:spLocks/>
          </p:cNvSpPr>
          <p:nvPr/>
        </p:nvSpPr>
        <p:spPr bwMode="white">
          <a:xfrm>
            <a:off x="4572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ea typeface="ＭＳ Ｐゴシック" charset="0"/>
              </a:defRPr>
            </a:lvl2pPr>
            <a:lvl3pPr algn="l" rtl="0" eaLnBrk="1" fontAlgn="base" hangingPunct="1">
              <a:spcBef>
                <a:spcPct val="0"/>
              </a:spcBef>
              <a:spcAft>
                <a:spcPct val="0"/>
              </a:spcAft>
              <a:defRPr sz="3600" b="1">
                <a:solidFill>
                  <a:schemeClr val="bg1"/>
                </a:solidFill>
                <a:latin typeface="Arial" charset="0"/>
                <a:ea typeface="ＭＳ Ｐゴシック" charset="0"/>
              </a:defRPr>
            </a:lvl3pPr>
            <a:lvl4pPr algn="l" rtl="0" eaLnBrk="1" fontAlgn="base" hangingPunct="1">
              <a:spcBef>
                <a:spcPct val="0"/>
              </a:spcBef>
              <a:spcAft>
                <a:spcPct val="0"/>
              </a:spcAft>
              <a:defRPr sz="3600" b="1">
                <a:solidFill>
                  <a:schemeClr val="bg1"/>
                </a:solidFill>
                <a:latin typeface="Arial" charset="0"/>
                <a:ea typeface="ＭＳ Ｐゴシック" charset="0"/>
              </a:defRPr>
            </a:lvl4pPr>
            <a:lvl5pPr algn="l" rtl="0" eaLnBrk="1" fontAlgn="base" hangingPunct="1">
              <a:spcBef>
                <a:spcPct val="0"/>
              </a:spcBef>
              <a:spcAft>
                <a:spcPct val="0"/>
              </a:spcAft>
              <a:defRPr sz="3600" b="1">
                <a:solidFill>
                  <a:schemeClr val="bg1"/>
                </a:solidFill>
                <a:latin typeface="Arial" charset="0"/>
                <a:ea typeface="ＭＳ Ｐゴシック" charset="0"/>
              </a:defRPr>
            </a:lvl5pPr>
            <a:lvl6pPr marL="457200" algn="l" rtl="0" eaLnBrk="1" fontAlgn="base" hangingPunct="1">
              <a:spcBef>
                <a:spcPct val="0"/>
              </a:spcBef>
              <a:spcAft>
                <a:spcPct val="0"/>
              </a:spcAft>
              <a:defRPr sz="3600" b="1">
                <a:solidFill>
                  <a:schemeClr val="bg1"/>
                </a:solidFill>
                <a:latin typeface="Arial" charset="0"/>
                <a:ea typeface="ＭＳ Ｐゴシック" charset="0"/>
              </a:defRPr>
            </a:lvl6pPr>
            <a:lvl7pPr marL="914400" algn="l" rtl="0" eaLnBrk="1" fontAlgn="base" hangingPunct="1">
              <a:spcBef>
                <a:spcPct val="0"/>
              </a:spcBef>
              <a:spcAft>
                <a:spcPct val="0"/>
              </a:spcAft>
              <a:defRPr sz="3600" b="1">
                <a:solidFill>
                  <a:schemeClr val="bg1"/>
                </a:solidFill>
                <a:latin typeface="Arial" charset="0"/>
                <a:ea typeface="ＭＳ Ｐゴシック" charset="0"/>
              </a:defRPr>
            </a:lvl7pPr>
            <a:lvl8pPr marL="1371600" algn="l" rtl="0" eaLnBrk="1" fontAlgn="base" hangingPunct="1">
              <a:spcBef>
                <a:spcPct val="0"/>
              </a:spcBef>
              <a:spcAft>
                <a:spcPct val="0"/>
              </a:spcAft>
              <a:defRPr sz="3600" b="1">
                <a:solidFill>
                  <a:schemeClr val="bg1"/>
                </a:solidFill>
                <a:latin typeface="Arial" charset="0"/>
                <a:ea typeface="ＭＳ Ｐゴシック" charset="0"/>
              </a:defRPr>
            </a:lvl8pPr>
            <a:lvl9pPr marL="1828800" algn="l" rtl="0" eaLnBrk="1" fontAlgn="base" hangingPunct="1">
              <a:spcBef>
                <a:spcPct val="0"/>
              </a:spcBef>
              <a:spcAft>
                <a:spcPct val="0"/>
              </a:spcAft>
              <a:defRPr sz="3600" b="1">
                <a:solidFill>
                  <a:schemeClr val="bg1"/>
                </a:solidFill>
                <a:latin typeface="Arial" charset="0"/>
                <a:ea typeface="ＭＳ Ｐゴシック" charset="0"/>
              </a:defRPr>
            </a:lvl9pPr>
          </a:lstStyle>
          <a:p>
            <a:r>
              <a:rPr lang="en-US" dirty="0" smtClean="0">
                <a:solidFill>
                  <a:srgbClr val="FFFF00"/>
                </a:solidFill>
                <a:latin typeface="Calibri"/>
                <a:cs typeface="Calibri"/>
              </a:rPr>
              <a:t>Diseases Associated with </a:t>
            </a:r>
            <a:br>
              <a:rPr lang="en-US" dirty="0" smtClean="0">
                <a:solidFill>
                  <a:srgbClr val="FFFF00"/>
                </a:solidFill>
                <a:latin typeface="Calibri"/>
                <a:cs typeface="Calibri"/>
              </a:rPr>
            </a:br>
            <a:r>
              <a:rPr lang="en-US" dirty="0" smtClean="0">
                <a:solidFill>
                  <a:srgbClr val="FFFF00"/>
                </a:solidFill>
                <a:latin typeface="Calibri"/>
                <a:cs typeface="Calibri"/>
              </a:rPr>
              <a:t>ESCRT</a:t>
            </a:r>
            <a:r>
              <a:rPr lang="en-US" dirty="0">
                <a:solidFill>
                  <a:srgbClr val="FFFF00"/>
                </a:solidFill>
                <a:latin typeface="Calibri"/>
                <a:cs typeface="Calibri"/>
              </a:rPr>
              <a:t> </a:t>
            </a:r>
            <a:r>
              <a:rPr lang="en-US" dirty="0" smtClean="0">
                <a:solidFill>
                  <a:srgbClr val="FFFF00"/>
                </a:solidFill>
                <a:latin typeface="Calibri"/>
                <a:cs typeface="Calibri"/>
              </a:rPr>
              <a:t>Vesicle Recycling</a:t>
            </a:r>
          </a:p>
        </p:txBody>
      </p:sp>
      <p:cxnSp>
        <p:nvCxnSpPr>
          <p:cNvPr id="7" name="Straight Arrow Connector 6"/>
          <p:cNvCxnSpPr/>
          <p:nvPr/>
        </p:nvCxnSpPr>
        <p:spPr bwMode="auto">
          <a:xfrm>
            <a:off x="2853266" y="5452533"/>
            <a:ext cx="533400" cy="0"/>
          </a:xfrm>
          <a:prstGeom prst="straightConnector1">
            <a:avLst/>
          </a:prstGeom>
          <a:solidFill>
            <a:schemeClr val="accent1"/>
          </a:solidFill>
          <a:ln w="28575"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656149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tretch>
            <a:fillRect/>
          </a:stretch>
        </p:blipFill>
        <p:spPr>
          <a:xfrm>
            <a:off x="117255" y="1917959"/>
            <a:ext cx="8758620" cy="2540000"/>
          </a:xfrm>
          <a:prstGeom prst="rect">
            <a:avLst/>
          </a:prstGeom>
        </p:spPr>
      </p:pic>
      <p:sp>
        <p:nvSpPr>
          <p:cNvPr id="7"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Mechanism in Autoimmunity</a:t>
            </a:r>
            <a:endParaRPr lang="en-US" dirty="0">
              <a:solidFill>
                <a:srgbClr val="FFFF00"/>
              </a:solidFill>
              <a:latin typeface="Calibri"/>
              <a:cs typeface="Calibri"/>
            </a:endParaRPr>
          </a:p>
        </p:txBody>
      </p:sp>
      <p:sp>
        <p:nvSpPr>
          <p:cNvPr id="8" name="Rectangle 7"/>
          <p:cNvSpPr/>
          <p:nvPr/>
        </p:nvSpPr>
        <p:spPr>
          <a:xfrm>
            <a:off x="7543800" y="4572000"/>
            <a:ext cx="1288333" cy="338554"/>
          </a:xfrm>
          <a:prstGeom prst="rect">
            <a:avLst/>
          </a:prstGeom>
        </p:spPr>
        <p:txBody>
          <a:bodyPr wrap="none">
            <a:spAutoFit/>
          </a:bodyPr>
          <a:lstStyle/>
          <a:p>
            <a:r>
              <a:rPr lang="en-US" sz="1600" i="1" dirty="0" smtClean="0">
                <a:solidFill>
                  <a:srgbClr val="FFFF00"/>
                </a:solidFill>
              </a:rPr>
              <a:t>Unpublished</a:t>
            </a:r>
            <a:endParaRPr lang="en-US" sz="1600" i="1" dirty="0">
              <a:solidFill>
                <a:srgbClr val="FFFF00"/>
              </a:solidFill>
            </a:endParaRPr>
          </a:p>
        </p:txBody>
      </p:sp>
    </p:spTree>
    <p:extLst>
      <p:ext uri="{BB962C8B-B14F-4D97-AF65-F5344CB8AC3E}">
        <p14:creationId xmlns:p14="http://schemas.microsoft.com/office/powerpoint/2010/main" val="2929836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Summary</a:t>
            </a:r>
            <a:endParaRPr lang="en-US" dirty="0">
              <a:solidFill>
                <a:srgbClr val="FFFF00"/>
              </a:solidFill>
              <a:latin typeface="Calibri"/>
              <a:cs typeface="Calibri"/>
            </a:endParaRPr>
          </a:p>
        </p:txBody>
      </p:sp>
      <p:sp>
        <p:nvSpPr>
          <p:cNvPr id="7" name="Content Placeholder 2"/>
          <p:cNvSpPr>
            <a:spLocks noGrp="1"/>
          </p:cNvSpPr>
          <p:nvPr>
            <p:ph idx="1"/>
          </p:nvPr>
        </p:nvSpPr>
        <p:spPr>
          <a:xfrm>
            <a:off x="762000" y="1905000"/>
            <a:ext cx="7772400" cy="4114800"/>
          </a:xfrm>
        </p:spPr>
        <p:txBody>
          <a:bodyPr/>
          <a:lstStyle/>
          <a:p>
            <a:r>
              <a:rPr lang="en-US" dirty="0" smtClean="0"/>
              <a:t>Familial TM: 3 cases/88</a:t>
            </a:r>
          </a:p>
          <a:p>
            <a:r>
              <a:rPr lang="en-US" dirty="0" smtClean="0"/>
              <a:t>Mutation in VPS37A</a:t>
            </a:r>
          </a:p>
          <a:p>
            <a:r>
              <a:rPr lang="en-US" dirty="0" smtClean="0"/>
              <a:t>Autosomal recessive</a:t>
            </a:r>
          </a:p>
          <a:p>
            <a:r>
              <a:rPr lang="en-US" dirty="0" smtClean="0"/>
              <a:t>Vesicle recycling</a:t>
            </a:r>
          </a:p>
          <a:p>
            <a:r>
              <a:rPr lang="en-US" dirty="0" smtClean="0"/>
              <a:t>Mechanism unknown</a:t>
            </a:r>
          </a:p>
        </p:txBody>
      </p:sp>
    </p:spTree>
    <p:extLst>
      <p:ext uri="{BB962C8B-B14F-4D97-AF65-F5344CB8AC3E}">
        <p14:creationId xmlns:p14="http://schemas.microsoft.com/office/powerpoint/2010/main" val="36420448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Acknowledgments</a:t>
            </a:r>
            <a:endParaRPr lang="en-US" dirty="0">
              <a:solidFill>
                <a:srgbClr val="FFFF00"/>
              </a:solidFill>
              <a:latin typeface="Calibri"/>
              <a:cs typeface="Calibri"/>
            </a:endParaRPr>
          </a:p>
        </p:txBody>
      </p:sp>
      <p:sp>
        <p:nvSpPr>
          <p:cNvPr id="7" name="Content Placeholder 12"/>
          <p:cNvSpPr>
            <a:spLocks noGrp="1"/>
          </p:cNvSpPr>
          <p:nvPr>
            <p:ph sz="half" idx="4294967295"/>
          </p:nvPr>
        </p:nvSpPr>
        <p:spPr>
          <a:xfrm>
            <a:off x="457200" y="2174875"/>
            <a:ext cx="4040188" cy="3951288"/>
          </a:xfrm>
          <a:prstGeom prst="rect">
            <a:avLst/>
          </a:prstGeom>
        </p:spPr>
        <p:txBody>
          <a:bodyPr/>
          <a:lstStyle/>
          <a:p>
            <a:pPr marL="0" lvl="0" indent="0">
              <a:buNone/>
            </a:pPr>
            <a:r>
              <a:rPr lang="en-US" sz="2000" dirty="0" smtClean="0">
                <a:solidFill>
                  <a:srgbClr val="FFFF00"/>
                </a:solidFill>
              </a:rPr>
              <a:t>Johns Hopkins University</a:t>
            </a:r>
            <a:br>
              <a:rPr lang="en-US" sz="2000" dirty="0" smtClean="0">
                <a:solidFill>
                  <a:srgbClr val="FFFF00"/>
                </a:solidFill>
              </a:rPr>
            </a:br>
            <a:r>
              <a:rPr lang="en-US" sz="2000" dirty="0" smtClean="0">
                <a:solidFill>
                  <a:srgbClr val="FFFFFF"/>
                </a:solidFill>
              </a:rPr>
              <a:t>Santiago </a:t>
            </a:r>
            <a:r>
              <a:rPr lang="en-US" sz="2000" dirty="0" err="1" smtClean="0">
                <a:solidFill>
                  <a:srgbClr val="FFFFFF"/>
                </a:solidFill>
              </a:rPr>
              <a:t>Pardo</a:t>
            </a:r>
            <a:r>
              <a:rPr lang="en-US" sz="2000" dirty="0">
                <a:solidFill>
                  <a:srgbClr val="FFFFFF"/>
                </a:solidFill>
              </a:rPr>
              <a:t/>
            </a:r>
            <a:br>
              <a:rPr lang="en-US" sz="2000" dirty="0">
                <a:solidFill>
                  <a:srgbClr val="FFFFFF"/>
                </a:solidFill>
              </a:rPr>
            </a:br>
            <a:r>
              <a:rPr lang="en-US" sz="2000" dirty="0" smtClean="0">
                <a:solidFill>
                  <a:srgbClr val="FFFFFF"/>
                </a:solidFill>
              </a:rPr>
              <a:t>Maureen Mealy, RN</a:t>
            </a:r>
            <a:br>
              <a:rPr lang="en-US" sz="2000" dirty="0" smtClean="0">
                <a:solidFill>
                  <a:srgbClr val="FFFFFF"/>
                </a:solidFill>
              </a:rPr>
            </a:br>
            <a:r>
              <a:rPr lang="en-US" sz="2000" dirty="0" smtClean="0">
                <a:solidFill>
                  <a:srgbClr val="FFFFFF"/>
                </a:solidFill>
              </a:rPr>
              <a:t>Kathleen Burns, MD, PhD</a:t>
            </a:r>
            <a:br>
              <a:rPr lang="en-US" sz="2000" dirty="0" smtClean="0">
                <a:solidFill>
                  <a:srgbClr val="FFFFFF"/>
                </a:solidFill>
              </a:rPr>
            </a:br>
            <a:r>
              <a:rPr lang="en-US" sz="2000" dirty="0" smtClean="0">
                <a:solidFill>
                  <a:srgbClr val="FFFFFF"/>
                </a:solidFill>
              </a:rPr>
              <a:t>David Valle, MD</a:t>
            </a:r>
            <a:br>
              <a:rPr lang="en-US" sz="2000" dirty="0" smtClean="0">
                <a:solidFill>
                  <a:srgbClr val="FFFFFF"/>
                </a:solidFill>
              </a:rPr>
            </a:br>
            <a:r>
              <a:rPr lang="en-US" sz="2000" dirty="0" err="1" smtClean="0">
                <a:solidFill>
                  <a:srgbClr val="FFFFFF"/>
                </a:solidFill>
              </a:rPr>
              <a:t>Dimitri</a:t>
            </a:r>
            <a:r>
              <a:rPr lang="en-US" sz="2000" dirty="0" smtClean="0">
                <a:solidFill>
                  <a:srgbClr val="FFFFFF"/>
                </a:solidFill>
              </a:rPr>
              <a:t> </a:t>
            </a:r>
            <a:r>
              <a:rPr lang="en-US" sz="2000" dirty="0" err="1" smtClean="0">
                <a:solidFill>
                  <a:srgbClr val="FFFFFF"/>
                </a:solidFill>
              </a:rPr>
              <a:t>Avramopoulos</a:t>
            </a:r>
            <a:r>
              <a:rPr lang="en-US" sz="2000" dirty="0" smtClean="0">
                <a:solidFill>
                  <a:srgbClr val="FFFFFF"/>
                </a:solidFill>
              </a:rPr>
              <a:t>, MD</a:t>
            </a:r>
            <a:r>
              <a:rPr lang="en-US" sz="2000" smtClean="0">
                <a:solidFill>
                  <a:srgbClr val="FFFFFF"/>
                </a:solidFill>
              </a:rPr>
              <a:t>, PhD</a:t>
            </a:r>
            <a:br>
              <a:rPr lang="en-US" sz="2000" smtClean="0">
                <a:solidFill>
                  <a:srgbClr val="FFFFFF"/>
                </a:solidFill>
              </a:rPr>
            </a:br>
            <a:r>
              <a:rPr lang="en-US" sz="2000" smtClean="0">
                <a:solidFill>
                  <a:srgbClr val="FFFFFF"/>
                </a:solidFill>
              </a:rPr>
              <a:t>Douglas </a:t>
            </a:r>
            <a:r>
              <a:rPr lang="en-US" sz="2000" dirty="0" smtClean="0">
                <a:solidFill>
                  <a:srgbClr val="FFFFFF"/>
                </a:solidFill>
              </a:rPr>
              <a:t>Kerr, MD, PhD</a:t>
            </a:r>
            <a:br>
              <a:rPr lang="en-US" sz="2000" dirty="0" smtClean="0">
                <a:solidFill>
                  <a:srgbClr val="FFFFFF"/>
                </a:solidFill>
              </a:rPr>
            </a:br>
            <a:r>
              <a:rPr lang="en-US" sz="2000" dirty="0" smtClean="0">
                <a:solidFill>
                  <a:srgbClr val="FFFFFF"/>
                </a:solidFill>
              </a:rPr>
              <a:t>Carlos </a:t>
            </a:r>
            <a:r>
              <a:rPr lang="en-US" sz="2000" dirty="0" err="1" smtClean="0">
                <a:solidFill>
                  <a:srgbClr val="FFFFFF"/>
                </a:solidFill>
              </a:rPr>
              <a:t>Pardo</a:t>
            </a:r>
            <a:r>
              <a:rPr lang="en-US" sz="2000" dirty="0" smtClean="0">
                <a:solidFill>
                  <a:srgbClr val="FFFFFF"/>
                </a:solidFill>
              </a:rPr>
              <a:t>, MD</a:t>
            </a:r>
          </a:p>
          <a:p>
            <a:pPr marL="0" lvl="0" indent="0">
              <a:buNone/>
            </a:pPr>
            <a:endParaRPr lang="en-US" sz="2000" dirty="0">
              <a:solidFill>
                <a:srgbClr val="FFFFFF"/>
              </a:solidFill>
            </a:endParaRPr>
          </a:p>
        </p:txBody>
      </p:sp>
      <p:sp>
        <p:nvSpPr>
          <p:cNvPr id="8" name="Text Placeholder 14"/>
          <p:cNvSpPr txBox="1">
            <a:spLocks/>
          </p:cNvSpPr>
          <p:nvPr/>
        </p:nvSpPr>
        <p:spPr>
          <a:xfrm>
            <a:off x="4645025" y="1535113"/>
            <a:ext cx="4041775" cy="639762"/>
          </a:xfrm>
          <a:prstGeom prst="rect">
            <a:avLst/>
          </a:prstGeom>
        </p:spPr>
        <p:txBody>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ea typeface="+mn-ea"/>
              </a:defRPr>
            </a:lvl2pPr>
            <a:lvl3pPr marL="1143000" indent="-228600" algn="l" rtl="0" eaLnBrk="1" fontAlgn="base" hangingPunct="1">
              <a:spcBef>
                <a:spcPct val="20000"/>
              </a:spcBef>
              <a:spcAft>
                <a:spcPct val="0"/>
              </a:spcAft>
              <a:buChar char="•"/>
              <a:defRPr sz="2400">
                <a:solidFill>
                  <a:schemeClr val="bg1"/>
                </a:solidFill>
                <a:latin typeface="+mn-lt"/>
                <a:ea typeface="+mn-ea"/>
              </a:defRPr>
            </a:lvl3pPr>
            <a:lvl4pPr marL="1600200" indent="-228600" algn="l" rtl="0" eaLnBrk="1" fontAlgn="base" hangingPunct="1">
              <a:spcBef>
                <a:spcPct val="20000"/>
              </a:spcBef>
              <a:spcAft>
                <a:spcPct val="0"/>
              </a:spcAft>
              <a:buChar char="–"/>
              <a:defRPr sz="2000">
                <a:solidFill>
                  <a:schemeClr val="bg1"/>
                </a:solidFill>
                <a:latin typeface="+mn-lt"/>
                <a:ea typeface="+mn-ea"/>
              </a:defRPr>
            </a:lvl4pPr>
            <a:lvl5pPr marL="2057400" indent="-228600" algn="l" rtl="0" eaLnBrk="1" fontAlgn="base" hangingPunct="1">
              <a:spcBef>
                <a:spcPct val="20000"/>
              </a:spcBef>
              <a:spcAft>
                <a:spcPct val="0"/>
              </a:spcAft>
              <a:buChar char="»"/>
              <a:defRPr sz="2000">
                <a:solidFill>
                  <a:schemeClr val="bg1"/>
                </a:solidFill>
                <a:latin typeface="+mn-lt"/>
                <a:ea typeface="+mn-ea"/>
              </a:defRPr>
            </a:lvl5pPr>
            <a:lvl6pPr marL="2514600" indent="-228600" algn="l" rtl="0" eaLnBrk="1" fontAlgn="base" hangingPunct="1">
              <a:spcBef>
                <a:spcPct val="20000"/>
              </a:spcBef>
              <a:spcAft>
                <a:spcPct val="0"/>
              </a:spcAft>
              <a:buChar char="»"/>
              <a:defRPr sz="2000">
                <a:solidFill>
                  <a:schemeClr val="bg1"/>
                </a:solidFill>
                <a:latin typeface="+mn-lt"/>
                <a:ea typeface="+mn-ea"/>
              </a:defRPr>
            </a:lvl6pPr>
            <a:lvl7pPr marL="2971800" indent="-228600" algn="l" rtl="0" eaLnBrk="1" fontAlgn="base" hangingPunct="1">
              <a:spcBef>
                <a:spcPct val="20000"/>
              </a:spcBef>
              <a:spcAft>
                <a:spcPct val="0"/>
              </a:spcAft>
              <a:buChar char="»"/>
              <a:defRPr sz="2000">
                <a:solidFill>
                  <a:schemeClr val="bg1"/>
                </a:solidFill>
                <a:latin typeface="+mn-lt"/>
                <a:ea typeface="+mn-ea"/>
              </a:defRPr>
            </a:lvl7pPr>
            <a:lvl8pPr marL="3429000" indent="-228600" algn="l" rtl="0" eaLnBrk="1" fontAlgn="base" hangingPunct="1">
              <a:spcBef>
                <a:spcPct val="20000"/>
              </a:spcBef>
              <a:spcAft>
                <a:spcPct val="0"/>
              </a:spcAft>
              <a:buChar char="»"/>
              <a:defRPr sz="2000">
                <a:solidFill>
                  <a:schemeClr val="bg1"/>
                </a:solidFill>
                <a:latin typeface="+mn-lt"/>
                <a:ea typeface="+mn-ea"/>
              </a:defRPr>
            </a:lvl8pPr>
            <a:lvl9pPr marL="3886200" indent="-228600" algn="l" rtl="0" eaLnBrk="1" fontAlgn="base" hangingPunct="1">
              <a:spcBef>
                <a:spcPct val="20000"/>
              </a:spcBef>
              <a:spcAft>
                <a:spcPct val="0"/>
              </a:spcAft>
              <a:buChar char="»"/>
              <a:defRPr sz="2000">
                <a:solidFill>
                  <a:schemeClr val="bg1"/>
                </a:solidFill>
                <a:latin typeface="+mn-lt"/>
                <a:ea typeface="+mn-ea"/>
              </a:defRPr>
            </a:lvl9pPr>
          </a:lstStyle>
          <a:p>
            <a:pPr marL="0" indent="0">
              <a:buNone/>
            </a:pPr>
            <a:endParaRPr lang="en-US" dirty="0"/>
          </a:p>
        </p:txBody>
      </p:sp>
      <p:sp>
        <p:nvSpPr>
          <p:cNvPr id="9" name="Content Placeholder 16"/>
          <p:cNvSpPr>
            <a:spLocks noGrp="1"/>
          </p:cNvSpPr>
          <p:nvPr>
            <p:ph sz="quarter" idx="4294967295"/>
          </p:nvPr>
        </p:nvSpPr>
        <p:spPr>
          <a:xfrm>
            <a:off x="4645025" y="2174875"/>
            <a:ext cx="4041775" cy="3951288"/>
          </a:xfrm>
          <a:prstGeom prst="rect">
            <a:avLst/>
          </a:prstGeom>
        </p:spPr>
        <p:txBody>
          <a:bodyPr/>
          <a:lstStyle/>
          <a:p>
            <a:pPr marL="0" indent="0">
              <a:buNone/>
            </a:pPr>
            <a:r>
              <a:rPr lang="en-US" sz="2000" dirty="0" err="1" smtClean="0">
                <a:solidFill>
                  <a:srgbClr val="FFFF00"/>
                </a:solidFill>
              </a:rPr>
              <a:t>Chonnam</a:t>
            </a:r>
            <a:r>
              <a:rPr lang="en-US" sz="2000" dirty="0" smtClean="0">
                <a:solidFill>
                  <a:srgbClr val="FFFF00"/>
                </a:solidFill>
              </a:rPr>
              <a:t> </a:t>
            </a:r>
            <a:r>
              <a:rPr lang="en-US" sz="2000" dirty="0">
                <a:solidFill>
                  <a:srgbClr val="FFFF00"/>
                </a:solidFill>
              </a:rPr>
              <a:t>National University </a:t>
            </a:r>
            <a:r>
              <a:rPr lang="en-US" sz="2000" dirty="0" smtClean="0"/>
              <a:t/>
            </a:r>
            <a:br>
              <a:rPr lang="en-US" sz="2000" dirty="0" smtClean="0"/>
            </a:br>
            <a:r>
              <a:rPr lang="en-US" sz="2000" dirty="0" smtClean="0"/>
              <a:t>Tai</a:t>
            </a:r>
            <a:r>
              <a:rPr lang="en-US" sz="2000" dirty="0"/>
              <a:t>-</a:t>
            </a:r>
            <a:r>
              <a:rPr lang="en-US" sz="2000" dirty="0" err="1"/>
              <a:t>Seung</a:t>
            </a:r>
            <a:r>
              <a:rPr lang="en-US" sz="2000" dirty="0"/>
              <a:t> </a:t>
            </a:r>
            <a:r>
              <a:rPr lang="en-US" sz="2000" dirty="0" smtClean="0"/>
              <a:t>Nam, </a:t>
            </a:r>
            <a:r>
              <a:rPr lang="en-US" sz="2000" dirty="0"/>
              <a:t>MD, </a:t>
            </a:r>
            <a:r>
              <a:rPr lang="en-US" sz="2000" dirty="0" smtClean="0"/>
              <a:t>PhD</a:t>
            </a:r>
          </a:p>
          <a:p>
            <a:pPr marL="0" indent="0">
              <a:buNone/>
            </a:pPr>
            <a:endParaRPr lang="en-US" sz="2000" dirty="0"/>
          </a:p>
          <a:p>
            <a:pPr marL="0" indent="0">
              <a:buNone/>
            </a:pPr>
            <a:r>
              <a:rPr lang="en-US" sz="2000" dirty="0" smtClean="0">
                <a:solidFill>
                  <a:srgbClr val="FFFF00"/>
                </a:solidFill>
              </a:rPr>
              <a:t>Transverse Myelitis Association</a:t>
            </a:r>
            <a:r>
              <a:rPr lang="en-US" sz="2000" dirty="0"/>
              <a:t/>
            </a:r>
            <a:br>
              <a:rPr lang="en-US" sz="2000" dirty="0"/>
            </a:br>
            <a:r>
              <a:rPr lang="en-US" sz="2000" dirty="0" smtClean="0"/>
              <a:t>Sandy Siegel</a:t>
            </a:r>
            <a:br>
              <a:rPr lang="en-US" sz="2000" dirty="0" smtClean="0"/>
            </a:br>
            <a:r>
              <a:rPr lang="en-US" sz="2000" dirty="0" smtClean="0"/>
              <a:t>Jim </a:t>
            </a:r>
            <a:r>
              <a:rPr lang="en-US" sz="2000" dirty="0" err="1" smtClean="0"/>
              <a:t>Lubin</a:t>
            </a:r>
            <a:endParaRPr lang="en-US" sz="2000" dirty="0"/>
          </a:p>
          <a:p>
            <a:pPr marL="0" indent="0">
              <a:buNone/>
            </a:pPr>
            <a:endParaRPr lang="en-US" sz="2000" dirty="0" smtClean="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635739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Questions?</a:t>
            </a:r>
            <a:endParaRPr lang="en-US" dirty="0">
              <a:solidFill>
                <a:srgbClr val="FFFF00"/>
              </a:solidFill>
              <a:latin typeface="Calibri"/>
              <a:cs typeface="Calibri"/>
            </a:endParaRPr>
          </a:p>
        </p:txBody>
      </p:sp>
      <p:pic>
        <p:nvPicPr>
          <p:cNvPr id="3" name="Picture 2" descr="fil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828800"/>
            <a:ext cx="7086600" cy="4693722"/>
          </a:xfrm>
          <a:prstGeom prst="rect">
            <a:avLst/>
          </a:prstGeom>
        </p:spPr>
      </p:pic>
    </p:spTree>
    <p:extLst>
      <p:ext uri="{BB962C8B-B14F-4D97-AF65-F5344CB8AC3E}">
        <p14:creationId xmlns:p14="http://schemas.microsoft.com/office/powerpoint/2010/main" val="2031376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1143000"/>
          </a:xfrm>
        </p:spPr>
        <p:txBody>
          <a:bodyPr/>
          <a:lstStyle/>
          <a:p>
            <a:r>
              <a:rPr lang="en-US" dirty="0">
                <a:solidFill>
                  <a:srgbClr val="FFFF00"/>
                </a:solidFill>
                <a:latin typeface="Calibri"/>
                <a:cs typeface="Calibri"/>
              </a:rPr>
              <a:t>Transverse Myelitis: Definition</a:t>
            </a:r>
          </a:p>
        </p:txBody>
      </p:sp>
      <p:pic>
        <p:nvPicPr>
          <p:cNvPr id="4" name="Picture 3"/>
          <p:cNvPicPr>
            <a:picLocks noChangeAspect="1"/>
          </p:cNvPicPr>
          <p:nvPr/>
        </p:nvPicPr>
        <p:blipFill>
          <a:blip r:embed="rId3"/>
          <a:stretch>
            <a:fillRect/>
          </a:stretch>
        </p:blipFill>
        <p:spPr>
          <a:xfrm>
            <a:off x="353244" y="1828800"/>
            <a:ext cx="4342581" cy="4038600"/>
          </a:xfrm>
          <a:prstGeom prst="rect">
            <a:avLst/>
          </a:prstGeom>
        </p:spPr>
      </p:pic>
      <p:sp>
        <p:nvSpPr>
          <p:cNvPr id="5" name="Rectangle 4"/>
          <p:cNvSpPr/>
          <p:nvPr/>
        </p:nvSpPr>
        <p:spPr>
          <a:xfrm>
            <a:off x="319906" y="5867400"/>
            <a:ext cx="3396827" cy="338554"/>
          </a:xfrm>
          <a:prstGeom prst="rect">
            <a:avLst/>
          </a:prstGeom>
        </p:spPr>
        <p:txBody>
          <a:bodyPr wrap="none">
            <a:spAutoFit/>
          </a:bodyPr>
          <a:lstStyle/>
          <a:p>
            <a:r>
              <a:rPr lang="en-US" sz="1600" dirty="0">
                <a:solidFill>
                  <a:srgbClr val="FFFF00"/>
                </a:solidFill>
              </a:rPr>
              <a:t>From http://</a:t>
            </a:r>
            <a:r>
              <a:rPr lang="en-US" sz="1600" dirty="0" err="1">
                <a:solidFill>
                  <a:srgbClr val="FFFF00"/>
                </a:solidFill>
              </a:rPr>
              <a:t>saintlukeshealthsystem.org</a:t>
            </a:r>
            <a:endParaRPr lang="en-US" sz="1600" dirty="0">
              <a:solidFill>
                <a:srgbClr val="FFFF00"/>
              </a:solidFill>
            </a:endParaRPr>
          </a:p>
        </p:txBody>
      </p:sp>
      <p:sp>
        <p:nvSpPr>
          <p:cNvPr id="6" name="TextBox 5"/>
          <p:cNvSpPr txBox="1"/>
          <p:nvPr/>
        </p:nvSpPr>
        <p:spPr>
          <a:xfrm>
            <a:off x="4953000" y="1828800"/>
            <a:ext cx="3886200" cy="2062103"/>
          </a:xfrm>
          <a:prstGeom prst="rect">
            <a:avLst/>
          </a:prstGeom>
          <a:noFill/>
        </p:spPr>
        <p:txBody>
          <a:bodyPr wrap="square" rtlCol="0">
            <a:spAutoFit/>
          </a:bodyPr>
          <a:lstStyle/>
          <a:p>
            <a:pPr marL="342900" indent="-342900">
              <a:buFont typeface="Arial" charset="0"/>
              <a:buChar char="•"/>
            </a:pPr>
            <a:r>
              <a:rPr lang="en-US" sz="3200" dirty="0">
                <a:solidFill>
                  <a:srgbClr val="FFFF00"/>
                </a:solidFill>
                <a:latin typeface="Calibri" charset="0"/>
                <a:ea typeface="Calibri" charset="0"/>
                <a:cs typeface="Calibri" charset="0"/>
              </a:rPr>
              <a:t>Acute</a:t>
            </a:r>
          </a:p>
          <a:p>
            <a:pPr marL="342900" indent="-342900">
              <a:buFont typeface="Arial" charset="0"/>
              <a:buChar char="•"/>
            </a:pPr>
            <a:r>
              <a:rPr lang="en-US" sz="3200" dirty="0">
                <a:solidFill>
                  <a:srgbClr val="FFFF00"/>
                </a:solidFill>
                <a:latin typeface="Calibri" charset="0"/>
                <a:ea typeface="Calibri" charset="0"/>
                <a:cs typeface="Calibri" charset="0"/>
              </a:rPr>
              <a:t>Idiopathic/</a:t>
            </a:r>
            <a:br>
              <a:rPr lang="en-US" sz="3200" dirty="0">
                <a:solidFill>
                  <a:srgbClr val="FFFF00"/>
                </a:solidFill>
                <a:latin typeface="Calibri" charset="0"/>
                <a:ea typeface="Calibri" charset="0"/>
                <a:cs typeface="Calibri" charset="0"/>
              </a:rPr>
            </a:br>
            <a:r>
              <a:rPr lang="en-US" sz="3200" dirty="0">
                <a:solidFill>
                  <a:srgbClr val="FFFF00"/>
                </a:solidFill>
                <a:latin typeface="Calibri" charset="0"/>
                <a:ea typeface="Calibri" charset="0"/>
                <a:cs typeface="Calibri" charset="0"/>
              </a:rPr>
              <a:t>Post-infectious</a:t>
            </a:r>
          </a:p>
          <a:p>
            <a:pPr marL="342900" indent="-342900">
              <a:buFont typeface="Arial" charset="0"/>
              <a:buChar char="•"/>
            </a:pPr>
            <a:r>
              <a:rPr lang="en-US" sz="3200" dirty="0">
                <a:solidFill>
                  <a:srgbClr val="FFFF00"/>
                </a:solidFill>
                <a:latin typeface="Calibri" charset="0"/>
                <a:ea typeface="Calibri" charset="0"/>
                <a:cs typeface="Calibri" charset="0"/>
              </a:rPr>
              <a:t>Monophasic</a:t>
            </a:r>
          </a:p>
        </p:txBody>
      </p:sp>
    </p:spTree>
    <p:extLst>
      <p:ext uri="{BB962C8B-B14F-4D97-AF65-F5344CB8AC3E}">
        <p14:creationId xmlns:p14="http://schemas.microsoft.com/office/powerpoint/2010/main" val="11317493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1143000"/>
          </a:xfrm>
        </p:spPr>
        <p:txBody>
          <a:bodyPr/>
          <a:lstStyle/>
          <a:p>
            <a:r>
              <a:rPr lang="en-US" dirty="0">
                <a:solidFill>
                  <a:srgbClr val="FFFF00"/>
                </a:solidFill>
                <a:latin typeface="Calibri"/>
                <a:cs typeface="Calibri"/>
              </a:rPr>
              <a:t>Transverse Myelitis: Epidemiology</a:t>
            </a:r>
          </a:p>
        </p:txBody>
      </p:sp>
      <p:sp>
        <p:nvSpPr>
          <p:cNvPr id="6" name="TextBox 5"/>
          <p:cNvSpPr txBox="1"/>
          <p:nvPr/>
        </p:nvSpPr>
        <p:spPr>
          <a:xfrm>
            <a:off x="182138" y="1906555"/>
            <a:ext cx="3886200" cy="3539430"/>
          </a:xfrm>
          <a:prstGeom prst="rect">
            <a:avLst/>
          </a:prstGeom>
          <a:noFill/>
        </p:spPr>
        <p:txBody>
          <a:bodyPr wrap="square" rtlCol="0">
            <a:spAutoFit/>
          </a:bodyPr>
          <a:lstStyle/>
          <a:p>
            <a:pPr marL="342900" indent="-342900">
              <a:buFont typeface="Arial" charset="0"/>
              <a:buChar char="•"/>
            </a:pPr>
            <a:r>
              <a:rPr lang="en-US" sz="3200" dirty="0">
                <a:solidFill>
                  <a:schemeClr val="bg1"/>
                </a:solidFill>
                <a:latin typeface="Calibri" charset="0"/>
                <a:ea typeface="Calibri" charset="0"/>
                <a:cs typeface="Calibri" charset="0"/>
              </a:rPr>
              <a:t>Incidence: </a:t>
            </a:r>
            <a:br>
              <a:rPr lang="en-US" sz="3200" dirty="0">
                <a:solidFill>
                  <a:schemeClr val="bg1"/>
                </a:solidFill>
                <a:latin typeface="Calibri" charset="0"/>
                <a:ea typeface="Calibri" charset="0"/>
                <a:cs typeface="Calibri" charset="0"/>
              </a:rPr>
            </a:br>
            <a:r>
              <a:rPr lang="en-US" sz="3200" dirty="0">
                <a:solidFill>
                  <a:schemeClr val="bg1"/>
                </a:solidFill>
                <a:latin typeface="Calibri" charset="0"/>
                <a:ea typeface="Calibri" charset="0"/>
                <a:cs typeface="Calibri" charset="0"/>
              </a:rPr>
              <a:t>0.1-0.8/100,000</a:t>
            </a:r>
          </a:p>
          <a:p>
            <a:pPr marL="342900" indent="-342900">
              <a:buFont typeface="Arial" charset="0"/>
              <a:buChar char="•"/>
            </a:pPr>
            <a:r>
              <a:rPr lang="en-US" sz="3200" dirty="0">
                <a:solidFill>
                  <a:schemeClr val="bg1"/>
                </a:solidFill>
                <a:latin typeface="Calibri" charset="0"/>
                <a:ea typeface="Calibri" charset="0"/>
                <a:cs typeface="Calibri" charset="0"/>
              </a:rPr>
              <a:t>Sex: 2F to 1M</a:t>
            </a:r>
          </a:p>
          <a:p>
            <a:pPr marL="342900" indent="-342900">
              <a:buFont typeface="Arial" charset="0"/>
              <a:buChar char="•"/>
            </a:pPr>
            <a:r>
              <a:rPr lang="en-US" sz="3200" dirty="0">
                <a:solidFill>
                  <a:schemeClr val="bg1"/>
                </a:solidFill>
                <a:latin typeface="Calibri" charset="0"/>
                <a:ea typeface="Calibri" charset="0"/>
                <a:cs typeface="Calibri" charset="0"/>
              </a:rPr>
              <a:t>Age: Bimodal</a:t>
            </a:r>
          </a:p>
          <a:p>
            <a:pPr marL="342900" indent="-342900">
              <a:buFont typeface="Arial" charset="0"/>
              <a:buChar char="•"/>
            </a:pPr>
            <a:r>
              <a:rPr lang="en-US" sz="3200" dirty="0">
                <a:solidFill>
                  <a:schemeClr val="bg1"/>
                </a:solidFill>
                <a:latin typeface="Calibri" charset="0"/>
                <a:ea typeface="Calibri" charset="0"/>
                <a:cs typeface="Calibri" charset="0"/>
              </a:rPr>
              <a:t>Race: Caucasian</a:t>
            </a:r>
          </a:p>
          <a:p>
            <a:pPr marL="342900" indent="-342900">
              <a:buFont typeface="Arial" charset="0"/>
              <a:buChar char="•"/>
            </a:pPr>
            <a:r>
              <a:rPr lang="en-US" sz="3200" dirty="0">
                <a:solidFill>
                  <a:schemeClr val="bg1"/>
                </a:solidFill>
                <a:latin typeface="Calibri" charset="0"/>
                <a:ea typeface="Calibri" charset="0"/>
                <a:cs typeface="Calibri" charset="0"/>
              </a:rPr>
              <a:t>Seasonality: None</a:t>
            </a:r>
          </a:p>
          <a:p>
            <a:pPr marL="342900" indent="-342900">
              <a:buFont typeface="Arial" charset="0"/>
              <a:buChar char="•"/>
            </a:pPr>
            <a:endParaRPr lang="en-US" sz="3200" dirty="0">
              <a:solidFill>
                <a:srgbClr val="FFFF00"/>
              </a:solidFill>
              <a:latin typeface="Calibri" charset="0"/>
              <a:ea typeface="Calibri" charset="0"/>
              <a:cs typeface="Calibri" charset="0"/>
            </a:endParaRPr>
          </a:p>
        </p:txBody>
      </p:sp>
      <p:pic>
        <p:nvPicPr>
          <p:cNvPr id="3" name="Picture 3"/>
          <p:cNvPicPr>
            <a:picLocks noChangeAspect="1"/>
          </p:cNvPicPr>
          <p:nvPr/>
        </p:nvPicPr>
        <p:blipFill>
          <a:blip r:embed="rId3"/>
          <a:stretch>
            <a:fillRect/>
          </a:stretch>
        </p:blipFill>
        <p:spPr>
          <a:xfrm>
            <a:off x="4068338" y="2163562"/>
            <a:ext cx="4873500" cy="2485485"/>
          </a:xfrm>
          <a:prstGeom prst="rect">
            <a:avLst/>
          </a:prstGeom>
        </p:spPr>
      </p:pic>
    </p:spTree>
    <p:extLst>
      <p:ext uri="{BB962C8B-B14F-4D97-AF65-F5344CB8AC3E}">
        <p14:creationId xmlns:p14="http://schemas.microsoft.com/office/powerpoint/2010/main" val="8365744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tretch>
            <a:fillRect/>
          </a:stretch>
        </p:blipFill>
        <p:spPr>
          <a:xfrm>
            <a:off x="2784993" y="2243234"/>
            <a:ext cx="3821663" cy="3821663"/>
          </a:xfrm>
          <a:prstGeom prst="rect">
            <a:avLst/>
          </a:prstGeom>
        </p:spPr>
      </p:pic>
      <p:sp>
        <p:nvSpPr>
          <p:cNvPr id="5" name="Title 1"/>
          <p:cNvSpPr>
            <a:spLocks noGrp="1"/>
          </p:cNvSpPr>
          <p:nvPr>
            <p:ph type="title"/>
          </p:nvPr>
        </p:nvSpPr>
        <p:spPr>
          <a:xfrm>
            <a:off x="457200" y="533400"/>
            <a:ext cx="7772400" cy="1143000"/>
          </a:xfrm>
        </p:spPr>
        <p:txBody>
          <a:bodyPr/>
          <a:lstStyle/>
          <a:p>
            <a:r>
              <a:rPr lang="en-US" dirty="0">
                <a:solidFill>
                  <a:srgbClr val="FFFF00"/>
                </a:solidFill>
                <a:latin typeface="Calibri"/>
                <a:cs typeface="Calibri"/>
              </a:rPr>
              <a:t>Transverse Myelitis: </a:t>
            </a:r>
            <a:r>
              <a:rPr lang="en-US" dirty="0" smtClean="0">
                <a:solidFill>
                  <a:srgbClr val="FFFF00"/>
                </a:solidFill>
                <a:latin typeface="Calibri"/>
                <a:cs typeface="Calibri"/>
              </a:rPr>
              <a:t>Genetics</a:t>
            </a:r>
            <a:endParaRPr lang="en-US" dirty="0">
              <a:solidFill>
                <a:srgbClr val="FFFF00"/>
              </a:solidFill>
              <a:latin typeface="Calibri"/>
              <a:cs typeface="Calibri"/>
            </a:endParaRPr>
          </a:p>
        </p:txBody>
      </p:sp>
    </p:spTree>
    <p:extLst>
      <p:ext uri="{BB962C8B-B14F-4D97-AF65-F5344CB8AC3E}">
        <p14:creationId xmlns:p14="http://schemas.microsoft.com/office/powerpoint/2010/main" val="29509168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dirty="0"/>
              <a:t>Sister #1</a:t>
            </a:r>
          </a:p>
        </p:txBody>
      </p:sp>
      <p:sp>
        <p:nvSpPr>
          <p:cNvPr id="13" name="Content Placeholder 12"/>
          <p:cNvSpPr>
            <a:spLocks noGrp="1"/>
          </p:cNvSpPr>
          <p:nvPr>
            <p:ph sz="half" idx="2"/>
          </p:nvPr>
        </p:nvSpPr>
        <p:spPr>
          <a:xfrm>
            <a:off x="457200" y="2174875"/>
            <a:ext cx="4040188" cy="3951288"/>
          </a:xfrm>
        </p:spPr>
        <p:txBody>
          <a:bodyPr/>
          <a:lstStyle/>
          <a:p>
            <a:r>
              <a:rPr lang="en-US" dirty="0"/>
              <a:t>Onset age: 15</a:t>
            </a:r>
          </a:p>
          <a:p>
            <a:r>
              <a:rPr lang="en-US" dirty="0"/>
              <a:t>Acute</a:t>
            </a:r>
          </a:p>
          <a:p>
            <a:r>
              <a:rPr lang="en-US" dirty="0"/>
              <a:t>Sensory/motor/bladder</a:t>
            </a:r>
          </a:p>
          <a:p>
            <a:r>
              <a:rPr lang="en-US" dirty="0"/>
              <a:t>Pre-MRI, CSF lost</a:t>
            </a:r>
          </a:p>
          <a:p>
            <a:r>
              <a:rPr lang="en-US" dirty="0"/>
              <a:t>Responded to course of steroids</a:t>
            </a:r>
          </a:p>
          <a:p>
            <a:r>
              <a:rPr lang="en-US" dirty="0"/>
              <a:t>2 year recovery back to walking</a:t>
            </a:r>
          </a:p>
        </p:txBody>
      </p:sp>
      <p:sp>
        <p:nvSpPr>
          <p:cNvPr id="8"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Opportunity: Two sisters with TM</a:t>
            </a:r>
            <a:endParaRPr lang="en-US" dirty="0">
              <a:solidFill>
                <a:srgbClr val="FFFF00"/>
              </a:solidFill>
              <a:latin typeface="Calibri"/>
              <a:cs typeface="Calibri"/>
            </a:endParaRPr>
          </a:p>
        </p:txBody>
      </p:sp>
    </p:spTree>
    <p:extLst>
      <p:ext uri="{BB962C8B-B14F-4D97-AF65-F5344CB8AC3E}">
        <p14:creationId xmlns:p14="http://schemas.microsoft.com/office/powerpoint/2010/main" val="38603057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8600" y="1544595"/>
            <a:ext cx="8686800" cy="4018005"/>
            <a:chOff x="0" y="0"/>
            <a:chExt cx="11411212" cy="5770605"/>
          </a:xfrm>
        </p:grpSpPr>
        <p:pic>
          <p:nvPicPr>
            <p:cNvPr id="12" name="Picture 11"/>
            <p:cNvPicPr>
              <a:picLocks noChangeAspect="1"/>
            </p:cNvPicPr>
            <p:nvPr/>
          </p:nvPicPr>
          <p:blipFill rotWithShape="1">
            <a:blip r:embed="rId2"/>
            <a:srcRect l="12719" t="-11670" r="377" b="17707"/>
            <a:stretch/>
          </p:blipFill>
          <p:spPr>
            <a:xfrm>
              <a:off x="0" y="0"/>
              <a:ext cx="5696465" cy="5770605"/>
            </a:xfrm>
            <a:prstGeom prst="rect">
              <a:avLst/>
            </a:prstGeom>
          </p:spPr>
        </p:pic>
        <p:pic>
          <p:nvPicPr>
            <p:cNvPr id="13" name="Picture 12"/>
            <p:cNvPicPr>
              <a:picLocks noChangeAspect="1"/>
            </p:cNvPicPr>
            <p:nvPr/>
          </p:nvPicPr>
          <p:blipFill rotWithShape="1">
            <a:blip r:embed="rId3"/>
            <a:srcRect t="10450" r="11206" b="15856"/>
            <a:stretch/>
          </p:blipFill>
          <p:spPr>
            <a:xfrm>
              <a:off x="5224398" y="716692"/>
              <a:ext cx="6186814" cy="5053913"/>
            </a:xfrm>
            <a:prstGeom prst="rect">
              <a:avLst/>
            </a:prstGeom>
          </p:spPr>
        </p:pic>
      </p:grpSp>
      <p:cxnSp>
        <p:nvCxnSpPr>
          <p:cNvPr id="14" name="Straight Arrow Connector 13"/>
          <p:cNvCxnSpPr/>
          <p:nvPr/>
        </p:nvCxnSpPr>
        <p:spPr>
          <a:xfrm flipH="1" flipV="1">
            <a:off x="6705600" y="3962400"/>
            <a:ext cx="284207" cy="544385"/>
          </a:xfrm>
          <a:prstGeom prst="straightConnector1">
            <a:avLst/>
          </a:prstGeom>
          <a:ln w="317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286000" y="4648200"/>
            <a:ext cx="464902" cy="210741"/>
          </a:xfrm>
          <a:prstGeom prst="straightConnector1">
            <a:avLst/>
          </a:prstGeom>
          <a:ln w="31750" cmpd="sng">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Opportunity: Two sisters with TM</a:t>
            </a:r>
            <a:endParaRPr lang="en-US" dirty="0">
              <a:solidFill>
                <a:srgbClr val="FFFF00"/>
              </a:solidFill>
              <a:latin typeface="Calibri"/>
              <a:cs typeface="Calibri"/>
            </a:endParaRPr>
          </a:p>
        </p:txBody>
      </p:sp>
    </p:spTree>
    <p:extLst>
      <p:ext uri="{BB962C8B-B14F-4D97-AF65-F5344CB8AC3E}">
        <p14:creationId xmlns:p14="http://schemas.microsoft.com/office/powerpoint/2010/main" val="3883117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US" dirty="0"/>
              <a:t>Sister #1</a:t>
            </a:r>
          </a:p>
        </p:txBody>
      </p:sp>
      <p:sp>
        <p:nvSpPr>
          <p:cNvPr id="13" name="Content Placeholder 12"/>
          <p:cNvSpPr>
            <a:spLocks noGrp="1"/>
          </p:cNvSpPr>
          <p:nvPr>
            <p:ph sz="half" idx="2"/>
          </p:nvPr>
        </p:nvSpPr>
        <p:spPr>
          <a:xfrm>
            <a:off x="457200" y="2174875"/>
            <a:ext cx="4040188" cy="3951288"/>
          </a:xfrm>
        </p:spPr>
        <p:txBody>
          <a:bodyPr/>
          <a:lstStyle/>
          <a:p>
            <a:r>
              <a:rPr lang="en-US" dirty="0"/>
              <a:t>Onset age: 15</a:t>
            </a:r>
          </a:p>
          <a:p>
            <a:r>
              <a:rPr lang="en-US" dirty="0"/>
              <a:t>Acute</a:t>
            </a:r>
          </a:p>
          <a:p>
            <a:r>
              <a:rPr lang="en-US" dirty="0"/>
              <a:t>Sensory/motor/bladder</a:t>
            </a:r>
          </a:p>
          <a:p>
            <a:r>
              <a:rPr lang="en-US" dirty="0"/>
              <a:t>Pre-MRI, CSF lost</a:t>
            </a:r>
          </a:p>
          <a:p>
            <a:r>
              <a:rPr lang="en-US" dirty="0"/>
              <a:t>Responded to course of steroids</a:t>
            </a:r>
          </a:p>
          <a:p>
            <a:r>
              <a:rPr lang="en-US" dirty="0"/>
              <a:t>2 year recovery back to walking</a:t>
            </a:r>
          </a:p>
        </p:txBody>
      </p:sp>
      <p:sp>
        <p:nvSpPr>
          <p:cNvPr id="15" name="Text Placeholder 14"/>
          <p:cNvSpPr>
            <a:spLocks noGrp="1"/>
          </p:cNvSpPr>
          <p:nvPr>
            <p:ph type="body" sz="quarter" idx="3"/>
          </p:nvPr>
        </p:nvSpPr>
        <p:spPr/>
        <p:txBody>
          <a:bodyPr/>
          <a:lstStyle/>
          <a:p>
            <a:r>
              <a:rPr lang="en-US" dirty="0"/>
              <a:t>Sister #2</a:t>
            </a:r>
          </a:p>
        </p:txBody>
      </p:sp>
      <p:sp>
        <p:nvSpPr>
          <p:cNvPr id="17" name="Content Placeholder 16"/>
          <p:cNvSpPr>
            <a:spLocks noGrp="1"/>
          </p:cNvSpPr>
          <p:nvPr>
            <p:ph sz="quarter" idx="4"/>
          </p:nvPr>
        </p:nvSpPr>
        <p:spPr/>
        <p:txBody>
          <a:bodyPr/>
          <a:lstStyle/>
          <a:p>
            <a:r>
              <a:rPr lang="en-US" dirty="0"/>
              <a:t>Onset age: 50</a:t>
            </a:r>
          </a:p>
          <a:p>
            <a:r>
              <a:rPr lang="en-US" dirty="0"/>
              <a:t>Acute</a:t>
            </a:r>
          </a:p>
          <a:p>
            <a:r>
              <a:rPr lang="en-US" dirty="0"/>
              <a:t>Sensory/motor/bladder</a:t>
            </a:r>
          </a:p>
          <a:p>
            <a:r>
              <a:rPr lang="en-US" dirty="0"/>
              <a:t>MRI, no CSF</a:t>
            </a:r>
          </a:p>
          <a:p>
            <a:r>
              <a:rPr lang="en-US" dirty="0"/>
              <a:t>Responded well to steroids</a:t>
            </a:r>
          </a:p>
          <a:p>
            <a:r>
              <a:rPr lang="en-US" dirty="0" err="1"/>
              <a:t>Monophasic</a:t>
            </a:r>
            <a:r>
              <a:rPr lang="en-US" dirty="0"/>
              <a:t> x5 years</a:t>
            </a:r>
          </a:p>
        </p:txBody>
      </p:sp>
      <p:sp>
        <p:nvSpPr>
          <p:cNvPr id="8"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Opportunity: Two sisters with TM</a:t>
            </a:r>
            <a:endParaRPr lang="en-US" dirty="0">
              <a:solidFill>
                <a:srgbClr val="FFFF00"/>
              </a:solidFill>
              <a:latin typeface="Calibri"/>
              <a:cs typeface="Calibri"/>
            </a:endParaRPr>
          </a:p>
        </p:txBody>
      </p:sp>
    </p:spTree>
    <p:extLst>
      <p:ext uri="{BB962C8B-B14F-4D97-AF65-F5344CB8AC3E}">
        <p14:creationId xmlns:p14="http://schemas.microsoft.com/office/powerpoint/2010/main" val="2924126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533400"/>
            <a:ext cx="7772400" cy="1143000"/>
          </a:xfrm>
        </p:spPr>
        <p:txBody>
          <a:bodyPr/>
          <a:lstStyle/>
          <a:p>
            <a:r>
              <a:rPr lang="en-US" dirty="0" smtClean="0">
                <a:solidFill>
                  <a:srgbClr val="FFFF00"/>
                </a:solidFill>
                <a:latin typeface="Calibri"/>
                <a:cs typeface="Calibri"/>
              </a:rPr>
              <a:t>Opportunity: Two sisters with TM</a:t>
            </a:r>
            <a:endParaRPr lang="en-US" dirty="0">
              <a:solidFill>
                <a:srgbClr val="FFFF00"/>
              </a:solidFill>
              <a:latin typeface="Calibri"/>
              <a:cs typeface="Calibri"/>
            </a:endParaRPr>
          </a:p>
        </p:txBody>
      </p:sp>
      <p:grpSp>
        <p:nvGrpSpPr>
          <p:cNvPr id="8" name="Group 7"/>
          <p:cNvGrpSpPr/>
          <p:nvPr/>
        </p:nvGrpSpPr>
        <p:grpSpPr>
          <a:xfrm>
            <a:off x="304800" y="2057400"/>
            <a:ext cx="8449733" cy="3552568"/>
            <a:chOff x="241300" y="604110"/>
            <a:chExt cx="11707683" cy="5463058"/>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8808" r="-104" b="11531"/>
            <a:stretch/>
          </p:blipFill>
          <p:spPr>
            <a:xfrm>
              <a:off x="241300" y="604110"/>
              <a:ext cx="11707683" cy="5463058"/>
            </a:xfrm>
            <a:prstGeom prst="rect">
              <a:avLst/>
            </a:prstGeom>
          </p:spPr>
        </p:pic>
        <p:cxnSp>
          <p:nvCxnSpPr>
            <p:cNvPr id="10" name="Straight Arrow Connector 9"/>
            <p:cNvCxnSpPr/>
            <p:nvPr/>
          </p:nvCxnSpPr>
          <p:spPr>
            <a:xfrm flipH="1">
              <a:off x="3719383" y="2792628"/>
              <a:ext cx="580768" cy="98854"/>
            </a:xfrm>
            <a:prstGeom prst="straightConnector1">
              <a:avLst/>
            </a:prstGeom>
            <a:ln w="317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9031266" y="3482236"/>
              <a:ext cx="124926" cy="509339"/>
            </a:xfrm>
            <a:prstGeom prst="straightConnector1">
              <a:avLst/>
            </a:prstGeom>
            <a:ln w="3175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12307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opkin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Hopkins.thmx</Template>
  <TotalTime>19390</TotalTime>
  <Words>955</Words>
  <Application>Microsoft Macintosh PowerPoint</Application>
  <PresentationFormat>On-screen Show (4:3)</PresentationFormat>
  <Paragraphs>138</Paragraphs>
  <Slides>24</Slides>
  <Notes>7</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Hopkins</vt:lpstr>
      <vt:lpstr>Familial Transverse Myelitis Associated with Mutation in VPS37A Gene</vt:lpstr>
      <vt:lpstr>Disclosures</vt:lpstr>
      <vt:lpstr>Transverse Myelitis: Definition</vt:lpstr>
      <vt:lpstr>Transverse Myelitis: Epidemiology</vt:lpstr>
      <vt:lpstr>Transverse Myelitis: Genetics</vt:lpstr>
      <vt:lpstr>Opportunity: Two sisters with TM</vt:lpstr>
      <vt:lpstr>Opportunity: Two sisters with TM</vt:lpstr>
      <vt:lpstr>Opportunity: Two sisters with TM</vt:lpstr>
      <vt:lpstr>Opportunity: Two sisters with TM</vt:lpstr>
      <vt:lpstr>Opportunity: Two sisters with TM</vt:lpstr>
      <vt:lpstr>PowerPoint Presentation</vt:lpstr>
      <vt:lpstr>PowerPoint Presentation</vt:lpstr>
      <vt:lpstr>PowerPoint Presentation</vt:lpstr>
      <vt:lpstr>1 new familial TM patient</vt:lpstr>
      <vt:lpstr>1 new familial TM patient</vt:lpstr>
      <vt:lpstr>1 new familial TM patient</vt:lpstr>
      <vt:lpstr>PowerPoint Presentation</vt:lpstr>
      <vt:lpstr>PowerPoint Presentation</vt:lpstr>
      <vt:lpstr>PowerPoint Presentation</vt:lpstr>
      <vt:lpstr>PowerPoint Presentation</vt:lpstr>
      <vt:lpstr>Mechanism in Autoimmunity</vt:lpstr>
      <vt:lpstr>Summary</vt:lpstr>
      <vt:lpstr>Acknowledgments</vt:lpstr>
      <vt:lpstr>Questions?</vt:lpstr>
    </vt:vector>
  </TitlesOfParts>
  <Company>BrandSavvy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Peters</dc:creator>
  <cp:lastModifiedBy>Michael Levy</cp:lastModifiedBy>
  <cp:revision>140</cp:revision>
  <dcterms:created xsi:type="dcterms:W3CDTF">2008-01-28T22:07:00Z</dcterms:created>
  <dcterms:modified xsi:type="dcterms:W3CDTF">2017-04-25T19:49:26Z</dcterms:modified>
</cp:coreProperties>
</file>